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86" r:id="rId2"/>
  </p:sldMasterIdLst>
  <p:notesMasterIdLst>
    <p:notesMasterId r:id="rId29"/>
  </p:notesMasterIdLst>
  <p:handoutMasterIdLst>
    <p:handoutMasterId r:id="rId30"/>
  </p:handoutMasterIdLst>
  <p:sldIdLst>
    <p:sldId id="256" r:id="rId3"/>
    <p:sldId id="295" r:id="rId4"/>
    <p:sldId id="258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26" r:id="rId14"/>
    <p:sldId id="328" r:id="rId15"/>
    <p:sldId id="297" r:id="rId16"/>
    <p:sldId id="323" r:id="rId17"/>
    <p:sldId id="313" r:id="rId18"/>
    <p:sldId id="314" r:id="rId19"/>
    <p:sldId id="315" r:id="rId20"/>
    <p:sldId id="316" r:id="rId21"/>
    <p:sldId id="324" r:id="rId22"/>
    <p:sldId id="317" r:id="rId23"/>
    <p:sldId id="318" r:id="rId24"/>
    <p:sldId id="320" r:id="rId25"/>
    <p:sldId id="325" r:id="rId26"/>
    <p:sldId id="322" r:id="rId27"/>
    <p:sldId id="321" r:id="rId28"/>
  </p:sldIdLst>
  <p:sldSz cx="12192000" cy="6858000"/>
  <p:notesSz cx="6921500" cy="9423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8">
          <p15:clr>
            <a:srgbClr val="A4A3A4"/>
          </p15:clr>
        </p15:guide>
        <p15:guide id="2" pos="21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0047"/>
    <a:srgbClr val="000000"/>
    <a:srgbClr val="55286E"/>
    <a:srgbClr val="FFFFFF"/>
    <a:srgbClr val="0E3B6E"/>
    <a:srgbClr val="005187"/>
    <a:srgbClr val="00423C"/>
    <a:srgbClr val="0E61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00"/>
  </p:normalViewPr>
  <p:slideViewPr>
    <p:cSldViewPr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-2118" y="-90"/>
      </p:cViewPr>
      <p:guideLst>
        <p:guide orient="horz" pos="2968"/>
        <p:guide pos="21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33400" y="446088"/>
            <a:ext cx="5867400" cy="4143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33400" y="114300"/>
            <a:ext cx="2998788" cy="146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800">
                <a:latin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33400" y="8951913"/>
            <a:ext cx="6019800" cy="4714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nl-NL"/>
              <a:t>Eventuele voettekst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613525" y="8951913"/>
            <a:ext cx="228600" cy="4714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fld id="{E1460D1F-5074-4EB0-BB4F-B8A7850CD942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32788" name="RubriceringEnMerking2"/>
          <p:cNvSpPr txBox="1">
            <a:spLocks noChangeArrowheads="1"/>
          </p:cNvSpPr>
          <p:nvPr/>
        </p:nvSpPr>
        <p:spPr bwMode="auto">
          <a:xfrm rot="-5400000">
            <a:off x="4827587" y="2786063"/>
            <a:ext cx="3808413" cy="1222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 algn="r" eaLnBrk="0" hangingPunct="0">
              <a:defRPr/>
            </a:pPr>
            <a:endParaRPr lang="nl-NL" sz="800">
              <a:latin typeface="Arial" charset="0"/>
            </a:endParaRPr>
          </a:p>
        </p:txBody>
      </p:sp>
      <p:sp>
        <p:nvSpPr>
          <p:cNvPr id="32789" name="RubriceringEnMerking"/>
          <p:cNvSpPr txBox="1">
            <a:spLocks noChangeArrowheads="1"/>
          </p:cNvSpPr>
          <p:nvPr/>
        </p:nvSpPr>
        <p:spPr bwMode="auto">
          <a:xfrm rot="-5400000">
            <a:off x="4826001" y="6527800"/>
            <a:ext cx="3808412" cy="1222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endParaRPr lang="nl-NL" sz="8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473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33400" y="447675"/>
            <a:ext cx="5867400" cy="4127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31813" y="114300"/>
            <a:ext cx="2998787" cy="1476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8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50825" y="933450"/>
            <a:ext cx="6280150" cy="3533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33400" y="4648200"/>
            <a:ext cx="4724400" cy="38449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Klik om het opmaakprofiel van de modeltekst te bewerken</a:t>
            </a:r>
          </a:p>
          <a:p>
            <a:pPr lvl="1"/>
            <a:r>
              <a:rPr lang="en-US" noProof="0" smtClean="0"/>
              <a:t>Tweede niveau</a:t>
            </a:r>
          </a:p>
          <a:p>
            <a:pPr lvl="2"/>
            <a:r>
              <a:rPr lang="en-US" noProof="0" smtClean="0"/>
              <a:t>Derde niveau</a:t>
            </a:r>
          </a:p>
          <a:p>
            <a:pPr lvl="3"/>
            <a:r>
              <a:rPr lang="en-US" noProof="0" smtClean="0"/>
              <a:t>Vierde niveau</a:t>
            </a:r>
          </a:p>
          <a:p>
            <a:pPr lvl="4"/>
            <a:r>
              <a:rPr lang="en-US" noProof="0" smtClean="0"/>
              <a:t>Vijfde niveau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31813" y="8951913"/>
            <a:ext cx="6097587" cy="4714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Eventuele voettekst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615113" y="8951913"/>
            <a:ext cx="230187" cy="4714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933450" eaLnBrk="0" hangingPunct="0">
              <a:spcBef>
                <a:spcPct val="0"/>
              </a:spcBef>
              <a:defRPr sz="1000">
                <a:latin typeface="Arial" charset="0"/>
              </a:defRPr>
            </a:lvl1pPr>
          </a:lstStyle>
          <a:p>
            <a:pPr>
              <a:defRPr/>
            </a:pPr>
            <a:fld id="{9FC98DC9-4F28-4B39-8B6E-408133FC78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139" name="RubriceringEnMerking2"/>
          <p:cNvSpPr txBox="1">
            <a:spLocks noChangeArrowheads="1"/>
          </p:cNvSpPr>
          <p:nvPr/>
        </p:nvSpPr>
        <p:spPr bwMode="auto">
          <a:xfrm rot="-5400000">
            <a:off x="4827587" y="2786063"/>
            <a:ext cx="3808413" cy="1222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 algn="r" eaLnBrk="0" hangingPunct="0">
              <a:defRPr/>
            </a:pPr>
            <a:endParaRPr lang="nl-NL" sz="800">
              <a:latin typeface="Arial" charset="0"/>
            </a:endParaRPr>
          </a:p>
        </p:txBody>
      </p:sp>
      <p:sp>
        <p:nvSpPr>
          <p:cNvPr id="5140" name="RubriceringEnMerking"/>
          <p:cNvSpPr txBox="1">
            <a:spLocks noChangeArrowheads="1"/>
          </p:cNvSpPr>
          <p:nvPr/>
        </p:nvSpPr>
        <p:spPr bwMode="auto">
          <a:xfrm rot="-5400000">
            <a:off x="4826001" y="6527800"/>
            <a:ext cx="3808412" cy="1222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endParaRPr lang="nl-NL" sz="8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56278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190500"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381000"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571500"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762000" algn="l" rtl="0" eaLnBrk="0" fontAlgn="base" hangingPunct="0">
      <a:lnSpc>
        <a:spcPct val="110000"/>
      </a:lnSpc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9" descr="Bar_Right"/>
          <p:cNvSpPr>
            <a:spLocks noChangeArrowheads="1"/>
          </p:cNvSpPr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E17000"/>
          </a:solidFill>
          <a:ln>
            <a:noFill/>
          </a:ln>
          <a:effectLst/>
          <a:extLst/>
        </p:spPr>
        <p:txBody>
          <a:bodyPr wrap="none" lIns="0" tIns="0" rIns="0" bIns="0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nl-NL" sz="2600">
              <a:solidFill>
                <a:schemeClr val="bg1"/>
              </a:solidFill>
            </a:endParaRPr>
          </a:p>
        </p:txBody>
      </p:sp>
      <p:sp>
        <p:nvSpPr>
          <p:cNvPr id="5" name="Rectangle 157"/>
          <p:cNvSpPr>
            <a:spLocks noChangeArrowheads="1"/>
          </p:cNvSpPr>
          <p:nvPr/>
        </p:nvSpPr>
        <p:spPr bwMode="auto">
          <a:xfrm>
            <a:off x="6578601" y="2474914"/>
            <a:ext cx="4798484" cy="9429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/>
          <a:lstStyle/>
          <a:p>
            <a:pPr eaLnBrk="0" hangingPunct="0">
              <a:defRPr/>
            </a:pPr>
            <a:endParaRPr lang="nl-NL" sz="2600">
              <a:solidFill>
                <a:schemeClr val="bg1"/>
              </a:solidFill>
            </a:endParaRPr>
          </a:p>
        </p:txBody>
      </p:sp>
      <p:pic>
        <p:nvPicPr>
          <p:cNvPr id="9" name="LogoLandmacht" descr="Placeholder_Depart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1" y="0"/>
            <a:ext cx="9144019" cy="200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veBenaming"/>
          <p:cNvSpPr txBox="1">
            <a:spLocks noChangeArrowheads="1"/>
          </p:cNvSpPr>
          <p:nvPr userDrawn="1"/>
        </p:nvSpPr>
        <p:spPr bwMode="auto">
          <a:xfrm>
            <a:off x="6576485" y="5386389"/>
            <a:ext cx="5183716" cy="2873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 anchor="b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400" dirty="0">
                <a:solidFill>
                  <a:schemeClr val="bg1"/>
                </a:solidFill>
                <a:latin typeface="RijksoverheidSansHeadingTT" panose="020B0503040202060203" pitchFamily="34" charset="0"/>
              </a:rPr>
              <a:t>DOSCO</a:t>
            </a:r>
          </a:p>
        </p:txBody>
      </p:sp>
      <p:sp>
        <p:nvSpPr>
          <p:cNvPr id="11" name="Afdeling"/>
          <p:cNvSpPr txBox="1">
            <a:spLocks noChangeArrowheads="1"/>
          </p:cNvSpPr>
          <p:nvPr userDrawn="1"/>
        </p:nvSpPr>
        <p:spPr bwMode="auto">
          <a:xfrm>
            <a:off x="6576484" y="5746751"/>
            <a:ext cx="5181600" cy="2016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200" dirty="0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Dr. ir. Danny Blom</a:t>
            </a:r>
            <a:endParaRPr lang="nl-NL" sz="1200" dirty="0">
              <a:solidFill>
                <a:schemeClr val="bg1"/>
              </a:solidFill>
              <a:latin typeface="RijksoverheidSansHeadingTT" panose="020B0503040202060203" pitchFamily="34" charset="0"/>
            </a:endParaRPr>
          </a:p>
        </p:txBody>
      </p:sp>
      <p:sp>
        <p:nvSpPr>
          <p:cNvPr id="12" name="Auteur"/>
          <p:cNvSpPr txBox="1">
            <a:spLocks noChangeArrowheads="1"/>
          </p:cNvSpPr>
          <p:nvPr userDrawn="1"/>
        </p:nvSpPr>
        <p:spPr bwMode="auto">
          <a:xfrm>
            <a:off x="6576484" y="5949951"/>
            <a:ext cx="5181600" cy="2016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200" dirty="0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Nederlandse Defensie Academie</a:t>
            </a:r>
            <a:endParaRPr lang="nl-NL" sz="1200" dirty="0">
              <a:solidFill>
                <a:schemeClr val="bg1"/>
              </a:solidFill>
              <a:latin typeface="RijksoverheidSansHeadingTT" panose="020B0503040202060203" pitchFamily="34" charset="0"/>
            </a:endParaRPr>
          </a:p>
        </p:txBody>
      </p:sp>
      <p:sp>
        <p:nvSpPr>
          <p:cNvPr id="13" name="Functie"/>
          <p:cNvSpPr txBox="1">
            <a:spLocks noChangeArrowheads="1"/>
          </p:cNvSpPr>
          <p:nvPr userDrawn="1"/>
        </p:nvSpPr>
        <p:spPr bwMode="auto">
          <a:xfrm>
            <a:off x="6576484" y="6164264"/>
            <a:ext cx="5181600" cy="1428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200" dirty="0" err="1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Faculteit</a:t>
            </a:r>
            <a:r>
              <a:rPr lang="en-US" sz="1200" dirty="0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Militaire</a:t>
            </a:r>
            <a:r>
              <a:rPr lang="en-US" sz="1200" dirty="0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ijksoverheidSansHeadingTT" panose="020B0503040202060203" pitchFamily="34" charset="0"/>
              </a:rPr>
              <a:t>Wetenschappen</a:t>
            </a:r>
            <a:endParaRPr sz="1200" dirty="0">
              <a:solidFill>
                <a:schemeClr val="bg1"/>
              </a:solidFill>
              <a:latin typeface="RijksoverheidSansHeadingTT" panose="020B0503040202060203" pitchFamily="34" charset="0"/>
            </a:endParaRPr>
          </a:p>
        </p:txBody>
      </p:sp>
      <p:sp>
        <p:nvSpPr>
          <p:cNvPr id="7364" name="Rectangle 196"/>
          <p:cNvSpPr>
            <a:spLocks noGrp="1" noChangeArrowheads="1"/>
          </p:cNvSpPr>
          <p:nvPr>
            <p:ph type="ctrTitle"/>
          </p:nvPr>
        </p:nvSpPr>
        <p:spPr>
          <a:xfrm>
            <a:off x="6578601" y="2096771"/>
            <a:ext cx="4798484" cy="492443"/>
          </a:xfrm>
        </p:spPr>
        <p:txBody>
          <a:bodyPr lIns="90000" tIns="45720" rIns="90000" bIns="45720" anchor="b"/>
          <a:lstStyle>
            <a:lvl1pPr>
              <a:defRPr>
                <a:solidFill>
                  <a:schemeClr val="bg1"/>
                </a:solidFill>
                <a:latin typeface="RijksoverheidSansWebText Bold" panose="020B0803040202060203" pitchFamily="34" charset="0"/>
                <a:ea typeface="RijksoverheidSansWebText Bold" panose="020B0803040202060203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nl-NL" noProof="0" dirty="0" smtClean="0"/>
          </a:p>
        </p:txBody>
      </p:sp>
      <p:sp>
        <p:nvSpPr>
          <p:cNvPr id="7374" name="Rectangle 206"/>
          <p:cNvSpPr>
            <a:spLocks noGrp="1" noChangeArrowheads="1"/>
          </p:cNvSpPr>
          <p:nvPr>
            <p:ph type="subTitle" idx="1"/>
          </p:nvPr>
        </p:nvSpPr>
        <p:spPr>
          <a:xfrm>
            <a:off x="6578601" y="2781301"/>
            <a:ext cx="4798484" cy="2447925"/>
          </a:xfrm>
        </p:spPr>
        <p:txBody>
          <a:bodyPr lIns="91440" tIns="45720" rIns="91440" bIns="45720"/>
          <a:lstStyle>
            <a:lvl1pPr>
              <a:defRPr sz="2400">
                <a:solidFill>
                  <a:schemeClr val="bg1"/>
                </a:solidFill>
                <a:latin typeface="RijksoverheidSansHeadingTT" panose="020B0503040202060203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nl-NL" noProof="0" dirty="0" smtClean="0"/>
          </a:p>
        </p:txBody>
      </p:sp>
      <p:sp>
        <p:nvSpPr>
          <p:cNvPr id="14" name="Date Placeholder 1" descr="Date"/>
          <p:cNvSpPr>
            <a:spLocks noGrp="1"/>
          </p:cNvSpPr>
          <p:nvPr>
            <p:ph type="dt" sz="half" idx="10"/>
          </p:nvPr>
        </p:nvSpPr>
        <p:spPr>
          <a:xfrm>
            <a:off x="6580717" y="6469064"/>
            <a:ext cx="2218267" cy="365125"/>
          </a:xfrm>
        </p:spPr>
        <p:txBody>
          <a:bodyPr/>
          <a:lstStyle>
            <a:lvl1pPr algn="l">
              <a:defRPr sz="1200">
                <a:solidFill>
                  <a:schemeClr val="bg1"/>
                </a:solidFill>
                <a:latin typeface="RijksoverheidSansHeadingTT" panose="020B0503040202060203" pitchFamily="34" charset="0"/>
              </a:defRPr>
            </a:lvl1pPr>
          </a:lstStyle>
          <a:p>
            <a:pPr>
              <a:defRPr/>
            </a:pPr>
            <a:r>
              <a:rPr lang="nl-NL" dirty="0" smtClean="0"/>
              <a:t>27 januari 2025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8007" y="1265238"/>
            <a:ext cx="400110" cy="4754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1265238"/>
            <a:ext cx="7571317" cy="4754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9" descr="Bar_Right"/>
          <p:cNvSpPr>
            <a:spLocks noChangeArrowheads="1"/>
          </p:cNvSpPr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E17000"/>
          </a:solidFill>
          <a:ln>
            <a:noFill/>
          </a:ln>
          <a:effectLst/>
          <a:extLst/>
        </p:spPr>
        <p:txBody>
          <a:bodyPr wrap="none" lIns="0" tIns="0" rIns="0" bIns="0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nl-NL" sz="2600">
              <a:solidFill>
                <a:schemeClr val="bg1"/>
              </a:solidFill>
            </a:endParaRPr>
          </a:p>
        </p:txBody>
      </p:sp>
      <p:sp>
        <p:nvSpPr>
          <p:cNvPr id="5" name="Rectangle 157"/>
          <p:cNvSpPr>
            <a:spLocks noChangeArrowheads="1"/>
          </p:cNvSpPr>
          <p:nvPr/>
        </p:nvSpPr>
        <p:spPr bwMode="auto">
          <a:xfrm>
            <a:off x="6578602" y="2474916"/>
            <a:ext cx="4798484" cy="9429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/>
          <a:lstStyle/>
          <a:p>
            <a:pPr eaLnBrk="0" hangingPunct="0">
              <a:defRPr/>
            </a:pPr>
            <a:endParaRPr lang="nl-NL" sz="2600">
              <a:solidFill>
                <a:schemeClr val="bg1"/>
              </a:solidFill>
            </a:endParaRPr>
          </a:p>
        </p:txBody>
      </p:sp>
      <p:pic>
        <p:nvPicPr>
          <p:cNvPr id="9" name="LogoLandmacht" descr="Placeholder_Depart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2" y="0"/>
            <a:ext cx="9144019" cy="200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veBenaming"/>
          <p:cNvSpPr txBox="1">
            <a:spLocks noChangeArrowheads="1"/>
          </p:cNvSpPr>
          <p:nvPr userDrawn="1"/>
        </p:nvSpPr>
        <p:spPr bwMode="auto">
          <a:xfrm>
            <a:off x="6576486" y="5386391"/>
            <a:ext cx="5183716" cy="2873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 anchor="b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400" dirty="0">
                <a:solidFill>
                  <a:schemeClr val="bg1"/>
                </a:solidFill>
                <a:latin typeface="RijksoverheidSansHeadingTT" panose="020B0503040202060203" pitchFamily="34" charset="0"/>
              </a:rPr>
              <a:t>DOSCO</a:t>
            </a:r>
          </a:p>
        </p:txBody>
      </p:sp>
      <p:sp>
        <p:nvSpPr>
          <p:cNvPr id="11" name="Afdeling"/>
          <p:cNvSpPr txBox="1">
            <a:spLocks noChangeArrowheads="1"/>
          </p:cNvSpPr>
          <p:nvPr userDrawn="1"/>
        </p:nvSpPr>
        <p:spPr bwMode="auto">
          <a:xfrm>
            <a:off x="6576484" y="5746753"/>
            <a:ext cx="5181600" cy="2016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200" dirty="0" smtClean="0">
                <a:solidFill>
                  <a:schemeClr val="bg1"/>
                </a:solidFill>
                <a:latin typeface="+mn-lt"/>
              </a:rPr>
              <a:t>Dr. ir. Danny Blom</a:t>
            </a:r>
            <a:endParaRPr lang="nl-NL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Auteur"/>
          <p:cNvSpPr txBox="1">
            <a:spLocks noChangeArrowheads="1"/>
          </p:cNvSpPr>
          <p:nvPr userDrawn="1"/>
        </p:nvSpPr>
        <p:spPr bwMode="auto">
          <a:xfrm>
            <a:off x="6576484" y="5949953"/>
            <a:ext cx="5181600" cy="2016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200" dirty="0" smtClean="0">
                <a:solidFill>
                  <a:schemeClr val="bg1"/>
                </a:solidFill>
                <a:latin typeface="+mn-lt"/>
              </a:rPr>
              <a:t>Nederlandse</a:t>
            </a:r>
            <a:r>
              <a:rPr lang="nl-NL" sz="1200" baseline="0" dirty="0" smtClean="0">
                <a:solidFill>
                  <a:schemeClr val="bg1"/>
                </a:solidFill>
                <a:latin typeface="+mn-lt"/>
              </a:rPr>
              <a:t> Defensie Academie</a:t>
            </a:r>
            <a:endParaRPr lang="nl-NL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Functie"/>
          <p:cNvSpPr txBox="1">
            <a:spLocks noChangeArrowheads="1"/>
          </p:cNvSpPr>
          <p:nvPr userDrawn="1"/>
        </p:nvSpPr>
        <p:spPr bwMode="auto">
          <a:xfrm>
            <a:off x="6576484" y="6164266"/>
            <a:ext cx="5181600" cy="1428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0" rIns="0" bIns="0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200" b="0" dirty="0" err="1" smtClean="0">
                <a:solidFill>
                  <a:schemeClr val="bg1"/>
                </a:solidFill>
                <a:latin typeface="+mn-lt"/>
              </a:rPr>
              <a:t>Faculteit</a:t>
            </a:r>
            <a:r>
              <a:rPr lang="en-US" sz="1200" b="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b="0" dirty="0" err="1" smtClean="0">
                <a:solidFill>
                  <a:schemeClr val="bg1"/>
                </a:solidFill>
                <a:latin typeface="+mn-lt"/>
              </a:rPr>
              <a:t>Militaire</a:t>
            </a:r>
            <a:r>
              <a:rPr lang="en-US" sz="1200" b="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b="0" dirty="0" err="1" smtClean="0">
                <a:solidFill>
                  <a:schemeClr val="bg1"/>
                </a:solidFill>
                <a:latin typeface="+mn-lt"/>
              </a:rPr>
              <a:t>Wetenschappen</a:t>
            </a:r>
            <a:endParaRPr sz="12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364" name="Rectangle 196"/>
          <p:cNvSpPr>
            <a:spLocks noGrp="1" noChangeArrowheads="1"/>
          </p:cNvSpPr>
          <p:nvPr>
            <p:ph type="ctrTitle"/>
          </p:nvPr>
        </p:nvSpPr>
        <p:spPr>
          <a:xfrm>
            <a:off x="6578602" y="2096771"/>
            <a:ext cx="4798484" cy="492443"/>
          </a:xfrm>
        </p:spPr>
        <p:txBody>
          <a:bodyPr lIns="90000" tIns="45720" rIns="90000" bIns="4572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nl-NL" noProof="0" dirty="0" smtClean="0"/>
          </a:p>
        </p:txBody>
      </p:sp>
      <p:sp>
        <p:nvSpPr>
          <p:cNvPr id="7374" name="Rectangle 206"/>
          <p:cNvSpPr>
            <a:spLocks noGrp="1" noChangeArrowheads="1"/>
          </p:cNvSpPr>
          <p:nvPr>
            <p:ph type="subTitle" idx="1"/>
          </p:nvPr>
        </p:nvSpPr>
        <p:spPr>
          <a:xfrm>
            <a:off x="6578602" y="2781303"/>
            <a:ext cx="4798484" cy="2447925"/>
          </a:xfrm>
        </p:spPr>
        <p:txBody>
          <a:bodyPr lIns="91440" tIns="45720" rIns="91440" bIns="45720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nl-NL" noProof="0" smtClean="0"/>
          </a:p>
        </p:txBody>
      </p:sp>
      <p:sp>
        <p:nvSpPr>
          <p:cNvPr id="14" name="Date Placeholder 1" descr="Date"/>
          <p:cNvSpPr>
            <a:spLocks noGrp="1"/>
          </p:cNvSpPr>
          <p:nvPr>
            <p:ph type="dt" sz="half" idx="10"/>
          </p:nvPr>
        </p:nvSpPr>
        <p:spPr>
          <a:xfrm>
            <a:off x="6580717" y="6469066"/>
            <a:ext cx="2218267" cy="365125"/>
          </a:xfrm>
        </p:spPr>
        <p:txBody>
          <a:bodyPr/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EFB72F70-86A0-4C14-B328-A142BCCD4395}" type="datetime4">
              <a:rPr lang="nl-NL" smtClean="0"/>
              <a:pPr>
                <a:defRPr/>
              </a:pPr>
              <a:t>18 april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31342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BA442-CF7C-446F-A5C6-9C80A1EA92B1}" type="datetime4">
              <a:rPr lang="nl-NL" smtClean="0"/>
              <a:t>18 april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633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DACE4E-5F74-4A37-951C-E2AD8C0ABF31}" type="datetime4">
              <a:rPr lang="nl-NL" smtClean="0"/>
              <a:t>18 april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0512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773238"/>
            <a:ext cx="5080000" cy="4246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773238"/>
            <a:ext cx="5080000" cy="4246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104096-2ED3-453C-8E78-E00AE5454056}" type="datetime4">
              <a:rPr lang="nl-NL" smtClean="0"/>
              <a:t>18 april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63542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24744"/>
            <a:ext cx="10972800" cy="40011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509A98-FEF1-486E-836B-0182E6ED18CF}" type="datetime4">
              <a:rPr lang="nl-NL" smtClean="0"/>
              <a:t>18 april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0628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E3D14-5EDE-4B69-BCF9-7871170F920B}" type="datetime4">
              <a:rPr lang="nl-NL" smtClean="0"/>
              <a:t>18 april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7667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C7BC3-7CD1-41E9-B4B5-084A2D120935}" type="datetime4">
              <a:rPr lang="nl-NL" smtClean="0"/>
              <a:t>18 april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020282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1127324"/>
            <a:ext cx="4011084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24747"/>
            <a:ext cx="6815667" cy="50014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AD4273-E583-4234-8A15-01E636C03DBC}" type="datetime4">
              <a:rPr lang="nl-NL" smtClean="0"/>
              <a:t>18 april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9078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ijksoverheidSansWebText Bold" panose="020B0803040202060203" pitchFamily="34" charset="0"/>
                <a:ea typeface="RijksoverheidSansWebText Bold" panose="020B080304020206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RijksoverheidSansHeadingTT" panose="020B0503040202060203" pitchFamily="34" charset="0"/>
              </a:defRPr>
            </a:lvl1pPr>
            <a:lvl2pPr>
              <a:defRPr>
                <a:latin typeface="RijksoverheidSansHeadingTT" panose="020B0503040202060203" pitchFamily="34" charset="0"/>
              </a:defRPr>
            </a:lvl2pPr>
            <a:lvl3pPr>
              <a:defRPr>
                <a:latin typeface="RijksoverheidSansHeadingTT" panose="020B0503040202060203" pitchFamily="34" charset="0"/>
              </a:defRPr>
            </a:lvl3pPr>
            <a:lvl4pPr>
              <a:defRPr>
                <a:latin typeface="RijksoverheidSansHeadingTT" panose="020B0503040202060203" pitchFamily="34" charset="0"/>
              </a:defRPr>
            </a:lvl4pPr>
            <a:lvl5pPr>
              <a:defRPr>
                <a:latin typeface="RijksoverheidSansHeadingTT" panose="020B0503040202060203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059563"/>
            <a:ext cx="731520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24746"/>
            <a:ext cx="7315200" cy="360283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nl-N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2C121-03D7-4443-9B4B-D1ED7325FD6F}" type="datetime4">
              <a:rPr lang="nl-NL" smtClean="0"/>
              <a:t>18 april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6002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90545-2047-4712-ADC2-09AB81876442}" type="datetime4">
              <a:rPr lang="nl-NL" smtClean="0"/>
              <a:t>18 april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81886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8007" y="1265238"/>
            <a:ext cx="400110" cy="4754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1265238"/>
            <a:ext cx="7571317" cy="4754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6652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773238"/>
            <a:ext cx="5080000" cy="4246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773238"/>
            <a:ext cx="5080000" cy="4246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24744"/>
            <a:ext cx="10972800" cy="40011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124744"/>
            <a:ext cx="4011084" cy="31035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24745"/>
            <a:ext cx="6815667" cy="50014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059561"/>
            <a:ext cx="731520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24744"/>
            <a:ext cx="7315200" cy="360283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nl-N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pKleurvlakOnder" descr="Bar_Bottom"/>
          <p:cNvSpPr>
            <a:spLocks noChangeArrowheads="1"/>
          </p:cNvSpPr>
          <p:nvPr/>
        </p:nvSpPr>
        <p:spPr bwMode="auto">
          <a:xfrm>
            <a:off x="0" y="6318250"/>
            <a:ext cx="12192000" cy="539750"/>
          </a:xfrm>
          <a:prstGeom prst="rect">
            <a:avLst/>
          </a:prstGeom>
          <a:solidFill>
            <a:srgbClr val="E17000"/>
          </a:soli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endParaRPr lang="nl-NL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7" name="Rectangle 46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812800" y="1773238"/>
            <a:ext cx="10363200" cy="424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het opmaakprofiel van de modeltekst te bewerken</a:t>
            </a:r>
          </a:p>
          <a:p>
            <a:pPr lvl="1"/>
            <a:r>
              <a:rPr lang="nl-NL" smtClean="0"/>
              <a:t> </a:t>
            </a:r>
          </a:p>
          <a:p>
            <a:pPr lvl="2"/>
            <a:r>
              <a:rPr lang="nl-NL" smtClean="0"/>
              <a:t> </a:t>
            </a:r>
          </a:p>
          <a:p>
            <a:pPr lvl="3"/>
            <a:r>
              <a:rPr lang="nl-NL" smtClean="0"/>
              <a:t> </a:t>
            </a:r>
          </a:p>
          <a:p>
            <a:pPr lvl="4"/>
            <a:r>
              <a:rPr lang="nl-NL" smtClean="0"/>
              <a:t> </a:t>
            </a:r>
          </a:p>
        </p:txBody>
      </p:sp>
      <p:sp>
        <p:nvSpPr>
          <p:cNvPr id="1095" name="shpTekst" descr="Bar_Top"/>
          <p:cNvSpPr>
            <a:spLocks noChangeArrowheads="1"/>
          </p:cNvSpPr>
          <p:nvPr/>
        </p:nvSpPr>
        <p:spPr bwMode="auto">
          <a:xfrm>
            <a:off x="0" y="1"/>
            <a:ext cx="12192000" cy="1071563"/>
          </a:xfrm>
          <a:prstGeom prst="rect">
            <a:avLst/>
          </a:prstGeom>
          <a:solidFill>
            <a:srgbClr val="E17000"/>
          </a:soli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endParaRPr lang="nl-NL" sz="18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9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1265239"/>
            <a:ext cx="10363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nl-NL" smtClean="0"/>
          </a:p>
        </p:txBody>
      </p:sp>
      <p:sp>
        <p:nvSpPr>
          <p:cNvPr id="1099" name="shpKleurvlakBoven"/>
          <p:cNvSpPr>
            <a:spLocks noChangeArrowheads="1"/>
          </p:cNvSpPr>
          <p:nvPr/>
        </p:nvSpPr>
        <p:spPr bwMode="auto">
          <a:xfrm>
            <a:off x="6000751" y="6308725"/>
            <a:ext cx="5552016" cy="2873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r>
              <a:rPr lang="nl-NL" sz="1100" dirty="0">
                <a:solidFill>
                  <a:schemeClr val="bg1"/>
                </a:solidFill>
                <a:cs typeface="Arial" charset="0"/>
              </a:rPr>
              <a:t>DOSCO</a:t>
            </a:r>
          </a:p>
        </p:txBody>
      </p:sp>
      <p:sp>
        <p:nvSpPr>
          <p:cNvPr id="1100" name="shpBeeldmerk"/>
          <p:cNvSpPr>
            <a:spLocks noChangeArrowheads="1"/>
          </p:cNvSpPr>
          <p:nvPr/>
        </p:nvSpPr>
        <p:spPr bwMode="auto">
          <a:xfrm>
            <a:off x="516467" y="6362700"/>
            <a:ext cx="950384" cy="3635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fld id="{07382E3B-8403-45AB-A22D-980A32E9F913}" type="slidenum">
              <a:rPr lang="nl-NL" sz="1000">
                <a:solidFill>
                  <a:schemeClr val="bg1"/>
                </a:solidFill>
                <a:cs typeface="Arial" charset="0"/>
              </a:rPr>
              <a:pPr eaLnBrk="0" hangingPunct="0">
                <a:defRPr/>
              </a:pPr>
              <a:t>‹#›</a:t>
            </a:fld>
            <a:endParaRPr lang="nl-NL" sz="100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09" name="TitelSlide2"/>
          <p:cNvSpPr txBox="1">
            <a:spLocks noChangeArrowheads="1"/>
          </p:cNvSpPr>
          <p:nvPr/>
        </p:nvSpPr>
        <p:spPr bwMode="auto">
          <a:xfrm>
            <a:off x="6000751" y="6524625"/>
            <a:ext cx="3647016" cy="2174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46800" rIns="90000" bIns="46800"/>
          <a:lstStyle/>
          <a:p>
            <a:pPr eaLnBrk="0" hangingPunct="0">
              <a:spcBef>
                <a:spcPct val="50000"/>
              </a:spcBef>
              <a:defRPr/>
            </a:pPr>
            <a:r>
              <a:rPr lang="nl-NL" sz="1100" dirty="0">
                <a:solidFill>
                  <a:schemeClr val="bg1"/>
                </a:solidFill>
              </a:rPr>
              <a:t>Statistiek</a:t>
            </a:r>
          </a:p>
        </p:txBody>
      </p:sp>
      <p:pic>
        <p:nvPicPr>
          <p:cNvPr id="1036" name="LogoLandmacht" descr="Placeholder_Logo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75713" y="1"/>
            <a:ext cx="440575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Date Placeholder 1" descr="Date"/>
          <p:cNvSpPr>
            <a:spLocks noGrp="1"/>
          </p:cNvSpPr>
          <p:nvPr>
            <p:ph type="dt" sz="half" idx="2"/>
          </p:nvPr>
        </p:nvSpPr>
        <p:spPr>
          <a:xfrm>
            <a:off x="9637185" y="6520259"/>
            <a:ext cx="2220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1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5" r:id="rId11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9pPr>
    </p:titleStyle>
    <p:bodyStyle>
      <a:lvl1pPr algn="l" rtl="0" eaLnBrk="1" fontAlgn="base" hangingPunct="1">
        <a:spcBef>
          <a:spcPct val="5000"/>
        </a:spcBef>
        <a:spcAft>
          <a:spcPct val="0"/>
        </a:spcAft>
        <a:defRPr sz="2200">
          <a:solidFill>
            <a:srgbClr val="000000"/>
          </a:solidFill>
          <a:latin typeface="+mn-lt"/>
          <a:ea typeface="+mn-ea"/>
          <a:cs typeface="+mn-cs"/>
        </a:defRPr>
      </a:lvl1pPr>
      <a:lvl2pPr marL="374650" indent="-184150" algn="l" rtl="0" eaLnBrk="1" fontAlgn="base" hangingPunct="1">
        <a:spcBef>
          <a:spcPct val="5000"/>
        </a:spcBef>
        <a:spcAft>
          <a:spcPct val="0"/>
        </a:spcAft>
        <a:buChar char="•"/>
        <a:defRPr sz="2200">
          <a:solidFill>
            <a:srgbClr val="000000"/>
          </a:solidFill>
          <a:latin typeface="+mn-lt"/>
        </a:defRPr>
      </a:lvl2pPr>
      <a:lvl3pPr marL="6223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–"/>
        <a:defRPr sz="2200">
          <a:solidFill>
            <a:srgbClr val="000000"/>
          </a:solidFill>
          <a:latin typeface="+mn-lt"/>
        </a:defRPr>
      </a:lvl3pPr>
      <a:lvl4pPr marL="1166813" indent="-1778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›"/>
        <a:defRPr sz="2200">
          <a:solidFill>
            <a:srgbClr val="000000"/>
          </a:solidFill>
          <a:latin typeface="+mn-lt"/>
        </a:defRPr>
      </a:lvl4pPr>
      <a:lvl5pPr marL="13462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5pPr>
      <a:lvl6pPr marL="18034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6pPr>
      <a:lvl7pPr marL="22606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7pPr>
      <a:lvl8pPr marL="27178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8pPr>
      <a:lvl9pPr marL="31750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pKleurvlakOnder" descr="Bar_Bottom"/>
          <p:cNvSpPr>
            <a:spLocks noChangeArrowheads="1"/>
          </p:cNvSpPr>
          <p:nvPr/>
        </p:nvSpPr>
        <p:spPr bwMode="auto">
          <a:xfrm>
            <a:off x="0" y="6318250"/>
            <a:ext cx="12192000" cy="539750"/>
          </a:xfrm>
          <a:prstGeom prst="rect">
            <a:avLst/>
          </a:prstGeom>
          <a:solidFill>
            <a:srgbClr val="E17000"/>
          </a:soli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endParaRPr lang="nl-NL" sz="18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7" name="Rectangle 46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812800" y="1773238"/>
            <a:ext cx="10363200" cy="424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het opmaakprofiel van de modeltekst te bewerken</a:t>
            </a:r>
          </a:p>
          <a:p>
            <a:pPr lvl="1"/>
            <a:r>
              <a:rPr lang="nl-NL" smtClean="0"/>
              <a:t> </a:t>
            </a:r>
          </a:p>
          <a:p>
            <a:pPr lvl="2"/>
            <a:r>
              <a:rPr lang="nl-NL" smtClean="0"/>
              <a:t> </a:t>
            </a:r>
          </a:p>
          <a:p>
            <a:pPr lvl="3"/>
            <a:r>
              <a:rPr lang="nl-NL" smtClean="0"/>
              <a:t> </a:t>
            </a:r>
          </a:p>
          <a:p>
            <a:pPr lvl="4"/>
            <a:r>
              <a:rPr lang="nl-NL" smtClean="0"/>
              <a:t> </a:t>
            </a:r>
          </a:p>
        </p:txBody>
      </p:sp>
      <p:sp>
        <p:nvSpPr>
          <p:cNvPr id="1095" name="shpTekst" descr="Bar_Top"/>
          <p:cNvSpPr>
            <a:spLocks noChangeArrowheads="1"/>
          </p:cNvSpPr>
          <p:nvPr/>
        </p:nvSpPr>
        <p:spPr bwMode="auto">
          <a:xfrm>
            <a:off x="0" y="3"/>
            <a:ext cx="12192000" cy="1071563"/>
          </a:xfrm>
          <a:prstGeom prst="rect">
            <a:avLst/>
          </a:prstGeom>
          <a:solidFill>
            <a:srgbClr val="E17000"/>
          </a:soli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endParaRPr lang="nl-NL" sz="18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9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1265241"/>
            <a:ext cx="10363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nl-NL" smtClean="0"/>
          </a:p>
        </p:txBody>
      </p:sp>
      <p:sp>
        <p:nvSpPr>
          <p:cNvPr id="1099" name="shpKleurvlakBoven"/>
          <p:cNvSpPr>
            <a:spLocks noChangeArrowheads="1"/>
          </p:cNvSpPr>
          <p:nvPr/>
        </p:nvSpPr>
        <p:spPr bwMode="auto">
          <a:xfrm>
            <a:off x="6000751" y="6308725"/>
            <a:ext cx="5552016" cy="2873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r>
              <a:rPr lang="nl-NL" sz="1100" dirty="0">
                <a:solidFill>
                  <a:schemeClr val="bg1"/>
                </a:solidFill>
                <a:cs typeface="Arial" charset="0"/>
              </a:rPr>
              <a:t>DOSCO</a:t>
            </a:r>
          </a:p>
        </p:txBody>
      </p:sp>
      <p:sp>
        <p:nvSpPr>
          <p:cNvPr id="1100" name="shpBeeldmerk"/>
          <p:cNvSpPr>
            <a:spLocks noChangeArrowheads="1"/>
          </p:cNvSpPr>
          <p:nvPr/>
        </p:nvSpPr>
        <p:spPr bwMode="auto">
          <a:xfrm>
            <a:off x="516467" y="6362700"/>
            <a:ext cx="950384" cy="3635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fld id="{07382E3B-8403-45AB-A22D-980A32E9F913}" type="slidenum">
              <a:rPr lang="nl-NL" sz="1000">
                <a:solidFill>
                  <a:schemeClr val="bg1"/>
                </a:solidFill>
                <a:cs typeface="Arial" charset="0"/>
              </a:rPr>
              <a:pPr eaLnBrk="0" hangingPunct="0">
                <a:defRPr/>
              </a:pPr>
              <a:t>‹#›</a:t>
            </a:fld>
            <a:endParaRPr lang="nl-NL" sz="10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09" name="TitelSlide2"/>
          <p:cNvSpPr txBox="1">
            <a:spLocks noChangeArrowheads="1"/>
          </p:cNvSpPr>
          <p:nvPr/>
        </p:nvSpPr>
        <p:spPr bwMode="auto">
          <a:xfrm>
            <a:off x="6000751" y="6524625"/>
            <a:ext cx="3647016" cy="2174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46800" rIns="90000" bIns="46800"/>
          <a:lstStyle/>
          <a:p>
            <a:pPr eaLnBrk="0" hangingPunct="0">
              <a:spcBef>
                <a:spcPct val="50000"/>
              </a:spcBef>
              <a:defRPr/>
            </a:pPr>
            <a:endParaRPr sz="2200"/>
          </a:p>
        </p:txBody>
      </p:sp>
      <p:pic>
        <p:nvPicPr>
          <p:cNvPr id="1036" name="LogoLandmacht" descr="Placeholder_Logo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75714" y="3"/>
            <a:ext cx="440575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Date Placeholder 1" descr="Date"/>
          <p:cNvSpPr>
            <a:spLocks noGrp="1"/>
          </p:cNvSpPr>
          <p:nvPr>
            <p:ph type="dt" sz="half" idx="2"/>
          </p:nvPr>
        </p:nvSpPr>
        <p:spPr>
          <a:xfrm>
            <a:off x="9637186" y="6520261"/>
            <a:ext cx="2220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1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578AD08-3C54-48F2-9382-C141D1496CCF}" type="datetime4">
              <a:rPr lang="nl-NL" smtClean="0"/>
              <a:t>18 april 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470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1365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E17000"/>
          </a:solidFill>
          <a:latin typeface="Verdana" pitchFamily="34" charset="0"/>
        </a:defRPr>
      </a:lvl9pPr>
    </p:titleStyle>
    <p:bodyStyle>
      <a:lvl1pPr algn="l" rtl="0" eaLnBrk="1" fontAlgn="base" hangingPunct="1">
        <a:spcBef>
          <a:spcPct val="5000"/>
        </a:spcBef>
        <a:spcAft>
          <a:spcPct val="0"/>
        </a:spcAft>
        <a:defRPr sz="2200">
          <a:solidFill>
            <a:srgbClr val="000000"/>
          </a:solidFill>
          <a:latin typeface="+mn-lt"/>
          <a:ea typeface="+mn-ea"/>
          <a:cs typeface="+mn-cs"/>
        </a:defRPr>
      </a:lvl1pPr>
      <a:lvl2pPr marL="374650" indent="-184150" algn="l" rtl="0" eaLnBrk="1" fontAlgn="base" hangingPunct="1">
        <a:spcBef>
          <a:spcPct val="5000"/>
        </a:spcBef>
        <a:spcAft>
          <a:spcPct val="0"/>
        </a:spcAft>
        <a:buChar char="•"/>
        <a:defRPr sz="2200">
          <a:solidFill>
            <a:srgbClr val="000000"/>
          </a:solidFill>
          <a:latin typeface="+mn-lt"/>
        </a:defRPr>
      </a:lvl2pPr>
      <a:lvl3pPr marL="6223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–"/>
        <a:defRPr sz="2200">
          <a:solidFill>
            <a:srgbClr val="000000"/>
          </a:solidFill>
          <a:latin typeface="+mn-lt"/>
        </a:defRPr>
      </a:lvl3pPr>
      <a:lvl4pPr marL="1166813" indent="-1778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›"/>
        <a:defRPr sz="2200">
          <a:solidFill>
            <a:srgbClr val="000000"/>
          </a:solidFill>
          <a:latin typeface="+mn-lt"/>
        </a:defRPr>
      </a:lvl4pPr>
      <a:lvl5pPr marL="13462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5pPr>
      <a:lvl6pPr marL="18034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6pPr>
      <a:lvl7pPr marL="22606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7pPr>
      <a:lvl8pPr marL="27178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8pPr>
      <a:lvl9pPr marL="3175000" algn="l" rtl="0" eaLnBrk="1" fontAlgn="base" hangingPunct="1">
        <a:spcBef>
          <a:spcPct val="5000"/>
        </a:spcBef>
        <a:spcAft>
          <a:spcPct val="0"/>
        </a:spcAft>
        <a:buFont typeface="Verdana" pitchFamily="34" charset="0"/>
        <a:buChar char="»"/>
        <a:defRPr sz="2200">
          <a:solidFill>
            <a:srgbClr val="000000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hpTitel"/>
          <p:cNvSpPr>
            <a:spLocks noGrp="1" noChangeArrowheads="1"/>
          </p:cNvSpPr>
          <p:nvPr>
            <p:ph type="title"/>
          </p:nvPr>
        </p:nvSpPr>
        <p:spPr>
          <a:xfrm>
            <a:off x="6457951" y="2097087"/>
            <a:ext cx="5040000" cy="492443"/>
          </a:xfrm>
        </p:spPr>
        <p:txBody>
          <a:bodyPr anchor="t" anchorCtr="0"/>
          <a:lstStyle/>
          <a:p>
            <a:pPr eaLnBrk="1" hangingPunct="1"/>
            <a:r>
              <a:rPr lang="nl-NL" b="1" dirty="0" smtClean="0">
                <a:solidFill>
                  <a:srgbClr val="113652"/>
                </a:solidFill>
                <a:latin typeface="RijksoverheidSansHeadingTT" panose="020B0503040202060203" pitchFamily="34" charset="0"/>
              </a:rPr>
              <a:t>Statistiek: </a:t>
            </a:r>
            <a:r>
              <a:rPr lang="nl-NL" b="1" smtClean="0">
                <a:solidFill>
                  <a:srgbClr val="113652"/>
                </a:solidFill>
                <a:latin typeface="RijksoverheidSansHeadingTT" panose="020B0503040202060203" pitchFamily="34" charset="0"/>
              </a:rPr>
              <a:t>college 9</a:t>
            </a:r>
            <a:endParaRPr lang="nl-NL" b="1" dirty="0" smtClean="0">
              <a:solidFill>
                <a:srgbClr val="113652"/>
              </a:solidFill>
              <a:latin typeface="RijksoverheidSansHeadingTT" panose="020B0503040202060203" pitchFamily="34" charset="0"/>
            </a:endParaRPr>
          </a:p>
        </p:txBody>
      </p:sp>
      <p:sp>
        <p:nvSpPr>
          <p:cNvPr id="4099" name="shpTekst"/>
          <p:cNvSpPr>
            <a:spLocks noGrp="1" noChangeArrowheads="1"/>
          </p:cNvSpPr>
          <p:nvPr>
            <p:ph type="body" idx="1"/>
          </p:nvPr>
        </p:nvSpPr>
        <p:spPr>
          <a:xfrm>
            <a:off x="6458400" y="3236400"/>
            <a:ext cx="5040000" cy="986400"/>
          </a:xfrm>
        </p:spPr>
        <p:txBody>
          <a:bodyPr/>
          <a:lstStyle/>
          <a:p>
            <a:pPr eaLnBrk="1" hangingPunct="1"/>
            <a:r>
              <a:rPr lang="nl-NL" smtClean="0">
                <a:solidFill>
                  <a:srgbClr val="113652"/>
                </a:solidFill>
                <a:latin typeface="RijksoverheidSansHeadingTT" panose="020B0503040202060203" pitchFamily="34" charset="0"/>
              </a:rPr>
              <a:t>Hypothesetoetsen</a:t>
            </a:r>
            <a:endParaRPr lang="nl-NL" dirty="0" smtClean="0">
              <a:solidFill>
                <a:srgbClr val="113652"/>
              </a:solidFill>
              <a:latin typeface="RijksoverheidSansHeadingTT" panose="020B0503040202060203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err="1" smtClean="0"/>
              <a:t>Metafoor</a:t>
            </a:r>
            <a:r>
              <a:rPr lang="en-US" dirty="0" smtClean="0"/>
              <a:t>: type-I </a:t>
            </a:r>
            <a:r>
              <a:rPr lang="en-US" dirty="0" err="1" smtClean="0"/>
              <a:t>en</a:t>
            </a:r>
            <a:r>
              <a:rPr lang="en-US" dirty="0" smtClean="0"/>
              <a:t> type-II </a:t>
            </a:r>
            <a:r>
              <a:rPr lang="en-US" dirty="0" err="1" smtClean="0"/>
              <a:t>fouten</a:t>
            </a: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683800" cy="4246562"/>
          </a:xfrm>
        </p:spPr>
        <p:txBody>
          <a:bodyPr/>
          <a:lstStyle/>
          <a:p>
            <a:r>
              <a:rPr lang="en-US" sz="2400" dirty="0" smtClean="0"/>
              <a:t>Het </a:t>
            </a:r>
            <a:r>
              <a:rPr lang="en-US" sz="2400" dirty="0" err="1" smtClean="0"/>
              <a:t>stappenplan</a:t>
            </a:r>
            <a:r>
              <a:rPr lang="en-US" sz="2400" dirty="0" smtClean="0"/>
              <a:t> van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rechter</a:t>
            </a:r>
            <a:r>
              <a:rPr lang="en-US" sz="2400" dirty="0" smtClean="0"/>
              <a:t> is </a:t>
            </a:r>
            <a:r>
              <a:rPr lang="en-US" sz="2400" dirty="0" err="1" smtClean="0"/>
              <a:t>dus</a:t>
            </a:r>
            <a:r>
              <a:rPr lang="en-US" sz="2400" dirty="0" smtClean="0"/>
              <a:t> heel </a:t>
            </a:r>
            <a:r>
              <a:rPr lang="en-US" sz="2400" dirty="0" err="1" smtClean="0"/>
              <a:t>gestructureerde</a:t>
            </a:r>
            <a:r>
              <a:rPr lang="en-US" sz="2400" dirty="0" smtClean="0"/>
              <a:t> method om tot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beslissing</a:t>
            </a:r>
            <a:r>
              <a:rPr lang="en-US" sz="2400" dirty="0" smtClean="0"/>
              <a:t> </a:t>
            </a:r>
            <a:r>
              <a:rPr lang="en-US" sz="2400" dirty="0" err="1" smtClean="0"/>
              <a:t>te</a:t>
            </a:r>
            <a:r>
              <a:rPr lang="en-US" sz="2400" dirty="0" smtClean="0"/>
              <a:t> </a:t>
            </a:r>
            <a:r>
              <a:rPr lang="en-US" sz="2400" dirty="0" err="1" smtClean="0"/>
              <a:t>komen</a:t>
            </a:r>
            <a:r>
              <a:rPr lang="en-US" sz="2400" dirty="0" smtClean="0"/>
              <a:t>. </a:t>
            </a:r>
            <a:r>
              <a:rPr lang="en-US" sz="2400" dirty="0" err="1" smtClean="0"/>
              <a:t>Helaas</a:t>
            </a:r>
            <a:r>
              <a:rPr lang="en-US" sz="2400" dirty="0" smtClean="0"/>
              <a:t> </a:t>
            </a:r>
            <a:r>
              <a:rPr lang="en-US" sz="2400" dirty="0" err="1" smtClean="0"/>
              <a:t>gaat</a:t>
            </a:r>
            <a:r>
              <a:rPr lang="en-US" sz="2400" dirty="0" smtClean="0"/>
              <a:t> </a:t>
            </a:r>
            <a:r>
              <a:rPr lang="en-US" sz="2400" dirty="0" err="1" smtClean="0"/>
              <a:t>er</a:t>
            </a:r>
            <a:r>
              <a:rPr lang="en-US" sz="2400" dirty="0" smtClean="0"/>
              <a:t> </a:t>
            </a:r>
            <a:r>
              <a:rPr lang="en-US" sz="2400" dirty="0" err="1" smtClean="0"/>
              <a:t>ook</a:t>
            </a:r>
            <a:r>
              <a:rPr lang="en-US" sz="2400" dirty="0" smtClean="0"/>
              <a:t> </a:t>
            </a:r>
            <a:r>
              <a:rPr lang="en-US" sz="2400" dirty="0" err="1" smtClean="0"/>
              <a:t>wel</a:t>
            </a:r>
            <a:r>
              <a:rPr lang="en-US" sz="2400" dirty="0" smtClean="0"/>
              <a:t> </a:t>
            </a:r>
            <a:r>
              <a:rPr lang="en-US" sz="2400" dirty="0" err="1" smtClean="0"/>
              <a:t>eens</a:t>
            </a:r>
            <a:r>
              <a:rPr lang="en-US" sz="2400" dirty="0" smtClean="0"/>
              <a:t> wat </a:t>
            </a:r>
            <a:r>
              <a:rPr lang="en-US" sz="2400" dirty="0" err="1" smtClean="0"/>
              <a:t>mis</a:t>
            </a:r>
            <a:r>
              <a:rPr lang="en-US" sz="2400" dirty="0" smtClean="0"/>
              <a:t>.</a:t>
            </a:r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823" t="11263" r="17610"/>
          <a:stretch/>
        </p:blipFill>
        <p:spPr>
          <a:xfrm>
            <a:off x="1316226" y="2550581"/>
            <a:ext cx="4176464" cy="31091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35" r="134" b="22906"/>
          <a:stretch/>
        </p:blipFill>
        <p:spPr>
          <a:xfrm>
            <a:off x="6888088" y="2632316"/>
            <a:ext cx="3456384" cy="2756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44218" y="5701832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ijksoverheidSansText" panose="020B0503040202060203" pitchFamily="34" charset="0"/>
              </a:rPr>
              <a:t>Type-I </a:t>
            </a:r>
            <a:r>
              <a:rPr lang="en-US" b="1" dirty="0" err="1" smtClean="0">
                <a:latin typeface="RijksoverheidSansText" panose="020B0503040202060203" pitchFamily="34" charset="0"/>
              </a:rPr>
              <a:t>fout</a:t>
            </a:r>
            <a:r>
              <a:rPr lang="en-US" b="1" dirty="0" smtClean="0">
                <a:latin typeface="RijksoverheidSansText" panose="020B0503040202060203" pitchFamily="34" charset="0"/>
              </a:rPr>
              <a:t>: </a:t>
            </a:r>
            <a:r>
              <a:rPr lang="en-US" dirty="0" err="1" smtClean="0">
                <a:latin typeface="RijksoverheidSansText" panose="020B0503040202060203" pitchFamily="34" charset="0"/>
              </a:rPr>
              <a:t>onterecht</a:t>
            </a:r>
            <a:r>
              <a:rPr lang="en-US" dirty="0" smtClean="0">
                <a:latin typeface="RijksoverheidSansText" panose="020B0503040202060203" pitchFamily="34" charset="0"/>
              </a:rPr>
              <a:t> </a:t>
            </a:r>
            <a:r>
              <a:rPr lang="en-US" dirty="0" err="1" smtClean="0">
                <a:latin typeface="RijksoverheidSansText" panose="020B0503040202060203" pitchFamily="34" charset="0"/>
              </a:rPr>
              <a:t>veroordeeld</a:t>
            </a:r>
            <a:r>
              <a:rPr lang="en-US" b="1" dirty="0" smtClean="0">
                <a:latin typeface="RijksoverheidSansText" panose="020B0503040202060203" pitchFamily="34" charset="0"/>
              </a:rPr>
              <a:t> </a:t>
            </a:r>
            <a:endParaRPr lang="nl-NL" b="1" dirty="0">
              <a:latin typeface="RijksoverheidSansText" panose="020B050304020206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8407" y="5532556"/>
            <a:ext cx="4206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ijksoverheidSansText" panose="020B0503040202060203" pitchFamily="34" charset="0"/>
              </a:rPr>
              <a:t>Type-II </a:t>
            </a:r>
            <a:r>
              <a:rPr lang="en-US" b="1" dirty="0" err="1" smtClean="0">
                <a:latin typeface="RijksoverheidSansText" panose="020B0503040202060203" pitchFamily="34" charset="0"/>
              </a:rPr>
              <a:t>fout</a:t>
            </a:r>
            <a:r>
              <a:rPr lang="en-US" b="1" dirty="0" smtClean="0">
                <a:latin typeface="RijksoverheidSansText" panose="020B0503040202060203" pitchFamily="34" charset="0"/>
              </a:rPr>
              <a:t>: </a:t>
            </a:r>
            <a:r>
              <a:rPr lang="en-US" dirty="0" err="1" smtClean="0">
                <a:latin typeface="RijksoverheidSansText" panose="020B0503040202060203" pitchFamily="34" charset="0"/>
              </a:rPr>
              <a:t>onterecht</a:t>
            </a:r>
            <a:r>
              <a:rPr lang="en-US" dirty="0" smtClean="0">
                <a:latin typeface="RijksoverheidSansText" panose="020B0503040202060203" pitchFamily="34" charset="0"/>
              </a:rPr>
              <a:t> </a:t>
            </a:r>
            <a:r>
              <a:rPr lang="en-US" dirty="0" err="1" smtClean="0">
                <a:latin typeface="RijksoverheidSansText" panose="020B0503040202060203" pitchFamily="34" charset="0"/>
              </a:rPr>
              <a:t>vrijuit</a:t>
            </a:r>
            <a:r>
              <a:rPr lang="en-US" dirty="0" smtClean="0">
                <a:latin typeface="RijksoverheidSansText" panose="020B0503040202060203" pitchFamily="34" charset="0"/>
              </a:rPr>
              <a:t> (</a:t>
            </a:r>
            <a:r>
              <a:rPr lang="en-US" dirty="0" err="1" smtClean="0">
                <a:latin typeface="RijksoverheidSansText" panose="020B0503040202060203" pitchFamily="34" charset="0"/>
              </a:rPr>
              <a:t>tijdens</a:t>
            </a:r>
            <a:r>
              <a:rPr lang="en-US" dirty="0" smtClean="0">
                <a:latin typeface="RijksoverheidSansText" panose="020B0503040202060203" pitchFamily="34" charset="0"/>
              </a:rPr>
              <a:t> </a:t>
            </a:r>
            <a:r>
              <a:rPr lang="en-US" dirty="0" err="1" smtClean="0">
                <a:latin typeface="RijksoverheidSansText" panose="020B0503040202060203" pitchFamily="34" charset="0"/>
              </a:rPr>
              <a:t>carrière</a:t>
            </a:r>
            <a:r>
              <a:rPr lang="en-US" dirty="0" smtClean="0">
                <a:latin typeface="RijksoverheidSansText" panose="020B0503040202060203" pitchFamily="34" charset="0"/>
              </a:rPr>
              <a:t>)</a:t>
            </a:r>
            <a:endParaRPr lang="nl-NL" b="1" dirty="0">
              <a:latin typeface="RijksoverheidSansText" panose="020B050304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1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err="1" smtClean="0"/>
              <a:t>Metafoor</a:t>
            </a:r>
            <a:r>
              <a:rPr lang="en-US" dirty="0" smtClean="0"/>
              <a:t>: type-I </a:t>
            </a:r>
            <a:r>
              <a:rPr lang="en-US" dirty="0" err="1" smtClean="0"/>
              <a:t>en</a:t>
            </a:r>
            <a:r>
              <a:rPr lang="en-US" dirty="0" smtClean="0"/>
              <a:t> type-II </a:t>
            </a:r>
            <a:r>
              <a:rPr lang="en-US" dirty="0" err="1" smtClean="0"/>
              <a:t>fouten</a:t>
            </a: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683800" cy="4246562"/>
          </a:xfrm>
        </p:spPr>
        <p:txBody>
          <a:bodyPr/>
          <a:lstStyle/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r>
              <a:rPr lang="en-US" sz="2400" b="1" dirty="0" err="1" smtClean="0"/>
              <a:t>Doel</a:t>
            </a:r>
            <a:r>
              <a:rPr lang="en-US" sz="2400" b="1" dirty="0" smtClean="0"/>
              <a:t>: </a:t>
            </a:r>
            <a:r>
              <a:rPr lang="en-US" sz="2400" dirty="0" err="1" smtClean="0"/>
              <a:t>zoveel</a:t>
            </a:r>
            <a:r>
              <a:rPr lang="en-US" sz="2400" dirty="0" smtClean="0"/>
              <a:t> </a:t>
            </a:r>
            <a:r>
              <a:rPr lang="en-US" sz="2400" dirty="0" err="1" smtClean="0"/>
              <a:t>veel</a:t>
            </a:r>
            <a:r>
              <a:rPr lang="en-US" sz="2400" dirty="0" smtClean="0"/>
              <a:t> </a:t>
            </a:r>
            <a:r>
              <a:rPr lang="en-US" sz="2400" dirty="0" err="1" smtClean="0"/>
              <a:t>mogelijk</a:t>
            </a:r>
            <a:r>
              <a:rPr lang="en-US" sz="2400" dirty="0" smtClean="0"/>
              <a:t> </a:t>
            </a:r>
            <a:r>
              <a:rPr lang="en-US" sz="2400" dirty="0" err="1" smtClean="0"/>
              <a:t>juiste</a:t>
            </a:r>
            <a:r>
              <a:rPr lang="en-US" sz="2400" dirty="0" smtClean="0"/>
              <a:t> </a:t>
            </a:r>
            <a:r>
              <a:rPr lang="en-US" sz="2400" dirty="0" err="1" smtClean="0"/>
              <a:t>beslissingen</a:t>
            </a:r>
            <a:r>
              <a:rPr lang="en-US" sz="2400" dirty="0" smtClean="0"/>
              <a:t> (</a:t>
            </a:r>
            <a:r>
              <a:rPr lang="en-US" sz="2400" dirty="0" err="1" smtClean="0"/>
              <a:t>groene</a:t>
            </a:r>
            <a:r>
              <a:rPr lang="en-US" sz="2400" dirty="0" smtClean="0"/>
              <a:t> </a:t>
            </a:r>
            <a:r>
              <a:rPr lang="en-US" sz="2400" dirty="0" err="1" smtClean="0"/>
              <a:t>cellen</a:t>
            </a:r>
            <a:r>
              <a:rPr lang="en-US" sz="2400" dirty="0" smtClean="0"/>
              <a:t>)</a:t>
            </a:r>
          </a:p>
          <a:p>
            <a:r>
              <a:rPr lang="en-US" sz="2400" b="1" dirty="0" err="1" smtClean="0"/>
              <a:t>Probleem</a:t>
            </a:r>
            <a:r>
              <a:rPr lang="en-US" sz="2400" b="1" dirty="0" smtClean="0"/>
              <a:t>: </a:t>
            </a:r>
            <a:r>
              <a:rPr lang="en-US" sz="2400" dirty="0" smtClean="0"/>
              <a:t>trade-off </a:t>
            </a:r>
            <a:r>
              <a:rPr lang="en-US" sz="2400" dirty="0" err="1" smtClean="0"/>
              <a:t>tussen</a:t>
            </a:r>
            <a:r>
              <a:rPr lang="en-US" sz="2400" dirty="0" smtClean="0"/>
              <a:t> type-I </a:t>
            </a:r>
            <a:r>
              <a:rPr lang="en-US" sz="2400" dirty="0" err="1" smtClean="0"/>
              <a:t>fouten</a:t>
            </a:r>
            <a:r>
              <a:rPr lang="en-US" sz="2400" dirty="0" smtClean="0"/>
              <a:t> </a:t>
            </a:r>
            <a:r>
              <a:rPr lang="en-US" sz="2400" dirty="0" err="1" smtClean="0"/>
              <a:t>en</a:t>
            </a:r>
            <a:r>
              <a:rPr lang="en-US" sz="2400" dirty="0" smtClean="0"/>
              <a:t> type-II </a:t>
            </a:r>
            <a:r>
              <a:rPr lang="en-US" sz="2400" dirty="0" err="1" smtClean="0"/>
              <a:t>fouten</a:t>
            </a:r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898879"/>
                  </p:ext>
                </p:extLst>
              </p:nvPr>
            </p:nvGraphicFramePr>
            <p:xfrm>
              <a:off x="358056" y="1752991"/>
              <a:ext cx="11593288" cy="318484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98322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543145"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Beslissing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543145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1092712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</a:p>
                        <a:p>
                          <a:pPr algn="ctr"/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verdacht</a:t>
                          </a:r>
                          <a:r>
                            <a:rPr lang="en-US" sz="2000" baseline="0" dirty="0" err="1" smtClean="0">
                              <a:latin typeface="RijksoverheidSansText" panose="020B0503040202060203" pitchFamily="34" charset="0"/>
                            </a:rPr>
                            <a:t>e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2000" baseline="0" dirty="0" err="1" smtClean="0">
                              <a:latin typeface="RijksoverheidSansText" panose="020B0503040202060203" pitchFamily="34" charset="0"/>
                            </a:rPr>
                            <a:t>onschuldig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en-US" sz="200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543145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</a:p>
                        <a:p>
                          <a:pPr algn="ctr"/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schuldig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en-US" sz="20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(type-II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898879"/>
                  </p:ext>
                </p:extLst>
              </p:nvPr>
            </p:nvGraphicFramePr>
            <p:xfrm>
              <a:off x="358056" y="1752991"/>
              <a:ext cx="11593288" cy="318484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98322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543145"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Beslissing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543145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632" t="-100000" r="-100632" b="-4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000" t="-100000" r="-420" b="-4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1092712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10" t="-100000" r="-200210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en-US" sz="200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100584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10" t="-218182" r="-200210" b="-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en-US" sz="20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(type-II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050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err="1" smtClean="0"/>
              <a:t>Onderscheidend</a:t>
            </a:r>
            <a:r>
              <a:rPr lang="en-US" dirty="0" smtClean="0"/>
              <a:t> </a:t>
            </a:r>
            <a:r>
              <a:rPr lang="en-US" dirty="0" err="1" smtClean="0"/>
              <a:t>vermogen</a:t>
            </a:r>
            <a:endParaRPr lang="nl-NL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Probleem</a:t>
                </a:r>
                <a:r>
                  <a:rPr lang="en-US" sz="2400" b="1" dirty="0" smtClean="0"/>
                  <a:t>: </a:t>
                </a:r>
                <a:r>
                  <a:rPr lang="en-US" sz="2400" dirty="0" smtClean="0"/>
                  <a:t>trade-off </a:t>
                </a:r>
                <a:r>
                  <a:rPr lang="en-US" sz="2400" dirty="0" err="1" smtClean="0"/>
                  <a:t>tussen</a:t>
                </a:r>
                <a:r>
                  <a:rPr lang="en-US" sz="2400" dirty="0" smtClean="0"/>
                  <a:t> type-I </a:t>
                </a:r>
                <a:r>
                  <a:rPr lang="en-US" sz="2400" dirty="0" err="1" smtClean="0"/>
                  <a:t>fouten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type-II </a:t>
                </a:r>
                <a:r>
                  <a:rPr lang="en-US" sz="2400" dirty="0" err="1" smtClean="0"/>
                  <a:t>fouten</a:t>
                </a:r>
                <a:endParaRPr lang="en-US" sz="2400" dirty="0" smtClean="0"/>
              </a:p>
              <a:p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Altijd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aannemen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betekent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geen</a:t>
                </a:r>
                <a:r>
                  <a:rPr lang="en-US" sz="2400" dirty="0" smtClean="0"/>
                  <a:t> type-I </a:t>
                </a:r>
                <a:r>
                  <a:rPr lang="en-US" sz="2400" dirty="0" err="1" smtClean="0"/>
                  <a:t>fout</a:t>
                </a:r>
                <a:r>
                  <a:rPr lang="en-US" sz="2400" dirty="0" smtClean="0"/>
                  <a:t>: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Altijd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vrijspreken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levert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onterechte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veroordelingen</a:t>
                </a:r>
                <a:r>
                  <a:rPr lang="en-US" sz="2400" dirty="0" smtClean="0"/>
                  <a:t> op, maar </a:t>
                </a:r>
                <a:r>
                  <a:rPr lang="en-US" sz="2400" dirty="0" err="1" smtClean="0"/>
                  <a:t>ook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daadwerkelijke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daders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gaan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vrijuit</a:t>
                </a:r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Altijd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betekent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geen</a:t>
                </a:r>
                <a:r>
                  <a:rPr lang="en-US" sz="2400" dirty="0" smtClean="0"/>
                  <a:t> type-II </a:t>
                </a:r>
                <a:r>
                  <a:rPr lang="en-US" sz="2400" dirty="0" err="1" smtClean="0"/>
                  <a:t>fout</a:t>
                </a:r>
                <a:r>
                  <a:rPr lang="en-US" sz="2400" dirty="0" smtClean="0"/>
                  <a:t>: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Altijd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veroordelen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zorgt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daders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altijd</a:t>
                </a:r>
                <a:r>
                  <a:rPr lang="en-US" sz="2400" dirty="0" smtClean="0"/>
                  <a:t> vast </a:t>
                </a:r>
                <a:r>
                  <a:rPr lang="en-US" sz="2400" dirty="0" err="1" smtClean="0"/>
                  <a:t>komen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zitten</a:t>
                </a:r>
                <a:r>
                  <a:rPr lang="en-US" sz="2400" dirty="0" smtClean="0"/>
                  <a:t>, maar </a:t>
                </a:r>
                <a:r>
                  <a:rPr lang="en-US" sz="2400" dirty="0" err="1" smtClean="0"/>
                  <a:t>ook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veel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onschuldige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mensen</a:t>
                </a:r>
                <a:r>
                  <a:rPr lang="en-US" sz="2400" dirty="0" smtClean="0"/>
                  <a:t>.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296" r="-154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3316633"/>
                  </p:ext>
                </p:extLst>
              </p:nvPr>
            </p:nvGraphicFramePr>
            <p:xfrm>
              <a:off x="7896200" y="529013"/>
              <a:ext cx="4103332" cy="238056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3325512751"/>
                        </a:ext>
                      </a:extLst>
                    </a:gridCol>
                    <a:gridCol w="1011180">
                      <a:extLst>
                        <a:ext uri="{9D8B030D-6E8A-4147-A177-3AD203B41FA5}">
                          <a16:colId xmlns:a16="http://schemas.microsoft.com/office/drawing/2014/main" val="308288206"/>
                        </a:ext>
                      </a:extLst>
                    </a:gridCol>
                    <a:gridCol w="1055206">
                      <a:extLst>
                        <a:ext uri="{9D8B030D-6E8A-4147-A177-3AD203B41FA5}">
                          <a16:colId xmlns:a16="http://schemas.microsoft.com/office/drawing/2014/main" val="3928062777"/>
                        </a:ext>
                      </a:extLst>
                    </a:gridCol>
                    <a:gridCol w="1244858">
                      <a:extLst>
                        <a:ext uri="{9D8B030D-6E8A-4147-A177-3AD203B41FA5}">
                          <a16:colId xmlns:a16="http://schemas.microsoft.com/office/drawing/2014/main" val="2567640983"/>
                        </a:ext>
                      </a:extLst>
                    </a:gridCol>
                  </a:tblGrid>
                  <a:tr h="344461"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Beslissing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1177223"/>
                      </a:ext>
                    </a:extLst>
                  </a:tr>
                  <a:tr h="344461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3640977"/>
                      </a:ext>
                    </a:extLst>
                  </a:tr>
                  <a:tr h="692996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</a:p>
                        <a:p>
                          <a:pPr algn="ctr"/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1100" dirty="0" err="1" smtClean="0">
                              <a:latin typeface="RijksoverheidSansText" panose="020B0503040202060203" pitchFamily="34" charset="0"/>
                            </a:rPr>
                            <a:t>verdacht</a:t>
                          </a:r>
                          <a:r>
                            <a:rPr lang="en-US" sz="1100" baseline="0" dirty="0" err="1" smtClean="0">
                              <a:latin typeface="RijksoverheidSansText" panose="020B0503040202060203" pitchFamily="34" charset="0"/>
                            </a:rPr>
                            <a:t>e</a:t>
                          </a:r>
                          <a:r>
                            <a:rPr lang="en-US" sz="1100" baseline="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1100" baseline="0" dirty="0" err="1" smtClean="0">
                              <a:latin typeface="RijksoverheidSansText" panose="020B0503040202060203" pitchFamily="34" charset="0"/>
                            </a:rPr>
                            <a:t>onschuldig</a:t>
                          </a:r>
                          <a:r>
                            <a:rPr lang="en-US" sz="1100" baseline="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en-US" sz="110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2712617"/>
                      </a:ext>
                    </a:extLst>
                  </a:tr>
                  <a:tr h="637902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endParaRPr lang="nl-NL" sz="1100" dirty="0" smtClean="0"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niet </a:t>
                          </a:r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waar</a:t>
                          </a:r>
                        </a:p>
                        <a:p>
                          <a:pPr algn="ctr"/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1100" dirty="0" err="1" smtClean="0"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1100" dirty="0" err="1" smtClean="0">
                              <a:latin typeface="RijksoverheidSansText" panose="020B0503040202060203" pitchFamily="34" charset="0"/>
                            </a:rPr>
                            <a:t>schuldig</a:t>
                          </a:r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en-US" sz="11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332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3316633"/>
                  </p:ext>
                </p:extLst>
              </p:nvPr>
            </p:nvGraphicFramePr>
            <p:xfrm>
              <a:off x="7896200" y="529013"/>
              <a:ext cx="4103332" cy="238056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3325512751"/>
                        </a:ext>
                      </a:extLst>
                    </a:gridCol>
                    <a:gridCol w="1011180">
                      <a:extLst>
                        <a:ext uri="{9D8B030D-6E8A-4147-A177-3AD203B41FA5}">
                          <a16:colId xmlns:a16="http://schemas.microsoft.com/office/drawing/2014/main" val="308288206"/>
                        </a:ext>
                      </a:extLst>
                    </a:gridCol>
                    <a:gridCol w="1055206">
                      <a:extLst>
                        <a:ext uri="{9D8B030D-6E8A-4147-A177-3AD203B41FA5}">
                          <a16:colId xmlns:a16="http://schemas.microsoft.com/office/drawing/2014/main" val="3928062777"/>
                        </a:ext>
                      </a:extLst>
                    </a:gridCol>
                    <a:gridCol w="1244858">
                      <a:extLst>
                        <a:ext uri="{9D8B030D-6E8A-4147-A177-3AD203B41FA5}">
                          <a16:colId xmlns:a16="http://schemas.microsoft.com/office/drawing/2014/main" val="2567640983"/>
                        </a:ext>
                      </a:extLst>
                    </a:gridCol>
                  </a:tblGrid>
                  <a:tr h="344461"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Beslissing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1177223"/>
                      </a:ext>
                    </a:extLst>
                  </a:tr>
                  <a:tr h="344461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0690" t="-103571" r="-118391" b="-51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0882" t="-103571" r="-980" b="-510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40977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8916" t="-90476" r="-228916" b="-1269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en-US" sz="110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2712617"/>
                      </a:ext>
                    </a:extLst>
                  </a:tr>
                  <a:tr h="92964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8916" t="-156863" r="-228916" b="-4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en-US" sz="11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332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3008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err="1" smtClean="0"/>
              <a:t>Onderscheidend</a:t>
            </a:r>
            <a:r>
              <a:rPr lang="en-US" dirty="0" smtClean="0"/>
              <a:t> </a:t>
            </a:r>
            <a:r>
              <a:rPr lang="en-US" dirty="0" err="1" smtClean="0"/>
              <a:t>vermogen</a:t>
            </a:r>
            <a:endParaRPr lang="nl-NL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Probleem</a:t>
                </a:r>
                <a:r>
                  <a:rPr lang="en-US" sz="2400" b="1" dirty="0" smtClean="0"/>
                  <a:t>: </a:t>
                </a:r>
                <a:r>
                  <a:rPr lang="en-US" sz="2400" dirty="0" smtClean="0"/>
                  <a:t>trade-off </a:t>
                </a:r>
                <a:r>
                  <a:rPr lang="en-US" sz="2400" dirty="0" err="1" smtClean="0"/>
                  <a:t>tussen</a:t>
                </a:r>
                <a:r>
                  <a:rPr lang="en-US" sz="2400" dirty="0" smtClean="0"/>
                  <a:t> type-I </a:t>
                </a:r>
                <a:r>
                  <a:rPr lang="en-US" sz="2400" dirty="0" err="1" smtClean="0"/>
                  <a:t>fouten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type-II </a:t>
                </a:r>
                <a:r>
                  <a:rPr lang="en-US" sz="2400" dirty="0" err="1" smtClean="0"/>
                  <a:t>fouten</a:t>
                </a:r>
                <a:endParaRPr lang="en-US" sz="2400" dirty="0" smtClean="0"/>
              </a:p>
              <a:p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Als</a:t>
                </a:r>
                <a:r>
                  <a:rPr lang="en-US" sz="2400" dirty="0" smtClean="0"/>
                  <a:t> je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hypothesetoets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uitvoert</a:t>
                </a:r>
                <a:r>
                  <a:rPr lang="en-US" sz="2400" dirty="0" smtClean="0"/>
                  <a:t>, </a:t>
                </a:r>
                <a:r>
                  <a:rPr lang="en-US" sz="2400" dirty="0" err="1" smtClean="0"/>
                  <a:t>dan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kies</a:t>
                </a:r>
                <a:r>
                  <a:rPr lang="en-US" sz="2400" dirty="0" smtClean="0"/>
                  <a:t> je de </a:t>
                </a:r>
                <a:r>
                  <a:rPr lang="en-US" sz="2400" dirty="0" err="1" smtClean="0"/>
                  <a:t>kans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 smtClean="0"/>
                  <a:t> op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type-I </a:t>
                </a:r>
                <a:r>
                  <a:rPr lang="en-US" sz="2400" dirty="0" err="1" smtClean="0"/>
                  <a:t>fout</a:t>
                </a:r>
                <a:r>
                  <a:rPr lang="en-US" sz="2400" dirty="0" smtClean="0"/>
                  <a:t> (</a:t>
                </a:r>
                <a:r>
                  <a:rPr lang="en-US" sz="2400" dirty="0" err="1" smtClean="0"/>
                  <a:t>onterechte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veroordeeld</a:t>
                </a:r>
                <a:r>
                  <a:rPr lang="en-US" sz="2400" dirty="0" smtClean="0"/>
                  <a:t>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 smtClean="0"/>
                  <a:t>Het </a:t>
                </a:r>
                <a:r>
                  <a:rPr lang="en-US" sz="2400" b="1" dirty="0" err="1" smtClean="0"/>
                  <a:t>onderscheidend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vermogen</a:t>
                </a:r>
                <a:r>
                  <a:rPr lang="en-US" sz="2400" b="1" dirty="0" smtClean="0"/>
                  <a:t> </a:t>
                </a:r>
                <a:r>
                  <a:rPr lang="en-US" sz="2400" dirty="0" smtClean="0"/>
                  <a:t>of de </a:t>
                </a:r>
                <a:r>
                  <a:rPr lang="en-US" sz="2400" b="1" dirty="0" err="1" smtClean="0"/>
                  <a:t>kracht</a:t>
                </a:r>
                <a:r>
                  <a:rPr lang="en-US" sz="2400" b="1" dirty="0" smtClean="0"/>
                  <a:t> </a:t>
                </a:r>
                <a:r>
                  <a:rPr lang="en-US" sz="2400" dirty="0" smtClean="0"/>
                  <a:t>van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hypothesetoets</a:t>
                </a:r>
                <a:r>
                  <a:rPr lang="en-US" sz="2400" dirty="0" smtClean="0"/>
                  <a:t> is in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geval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gelijk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 err="1" smtClean="0"/>
                  <a:t>waarbij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kans</a:t>
                </a:r>
                <a:r>
                  <a:rPr lang="en-US" sz="2400" dirty="0" smtClean="0"/>
                  <a:t> </a:t>
                </a:r>
                <a:r>
                  <a:rPr lang="en-US" sz="2400" dirty="0" smtClean="0"/>
                  <a:t>op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type-II </a:t>
                </a:r>
                <a:r>
                  <a:rPr lang="en-US" sz="2400" dirty="0" err="1" smtClean="0"/>
                  <a:t>fout</a:t>
                </a:r>
                <a:r>
                  <a:rPr lang="en-US" sz="2400" dirty="0" smtClean="0"/>
                  <a:t> is.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Later </a:t>
                </a:r>
                <a:r>
                  <a:rPr lang="en-US" sz="2400" dirty="0" err="1" smtClean="0"/>
                  <a:t>deze</a:t>
                </a:r>
                <a:r>
                  <a:rPr lang="en-US" sz="2400" dirty="0" smtClean="0"/>
                  <a:t> les: </a:t>
                </a:r>
                <a:r>
                  <a:rPr lang="en-US" sz="2400" dirty="0" err="1" smtClean="0"/>
                  <a:t>voorbeeld</a:t>
                </a:r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2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3316633"/>
                  </p:ext>
                </p:extLst>
              </p:nvPr>
            </p:nvGraphicFramePr>
            <p:xfrm>
              <a:off x="7896200" y="529013"/>
              <a:ext cx="4103332" cy="238056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3325512751"/>
                        </a:ext>
                      </a:extLst>
                    </a:gridCol>
                    <a:gridCol w="1011180">
                      <a:extLst>
                        <a:ext uri="{9D8B030D-6E8A-4147-A177-3AD203B41FA5}">
                          <a16:colId xmlns:a16="http://schemas.microsoft.com/office/drawing/2014/main" val="308288206"/>
                        </a:ext>
                      </a:extLst>
                    </a:gridCol>
                    <a:gridCol w="1055206">
                      <a:extLst>
                        <a:ext uri="{9D8B030D-6E8A-4147-A177-3AD203B41FA5}">
                          <a16:colId xmlns:a16="http://schemas.microsoft.com/office/drawing/2014/main" val="3928062777"/>
                        </a:ext>
                      </a:extLst>
                    </a:gridCol>
                    <a:gridCol w="1244858">
                      <a:extLst>
                        <a:ext uri="{9D8B030D-6E8A-4147-A177-3AD203B41FA5}">
                          <a16:colId xmlns:a16="http://schemas.microsoft.com/office/drawing/2014/main" val="2567640983"/>
                        </a:ext>
                      </a:extLst>
                    </a:gridCol>
                  </a:tblGrid>
                  <a:tr h="344461"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Beslissing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1177223"/>
                      </a:ext>
                    </a:extLst>
                  </a:tr>
                  <a:tr h="344461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3640977"/>
                      </a:ext>
                    </a:extLst>
                  </a:tr>
                  <a:tr h="692996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</a:p>
                        <a:p>
                          <a:pPr algn="ctr"/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1100" dirty="0" err="1" smtClean="0">
                              <a:latin typeface="RijksoverheidSansText" panose="020B0503040202060203" pitchFamily="34" charset="0"/>
                            </a:rPr>
                            <a:t>verdacht</a:t>
                          </a:r>
                          <a:r>
                            <a:rPr lang="en-US" sz="1100" baseline="0" dirty="0" err="1" smtClean="0">
                              <a:latin typeface="RijksoverheidSansText" panose="020B0503040202060203" pitchFamily="34" charset="0"/>
                            </a:rPr>
                            <a:t>e</a:t>
                          </a:r>
                          <a:r>
                            <a:rPr lang="en-US" sz="1100" baseline="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1100" baseline="0" dirty="0" err="1" smtClean="0">
                              <a:latin typeface="RijksoverheidSansText" panose="020B0503040202060203" pitchFamily="34" charset="0"/>
                            </a:rPr>
                            <a:t>onschuldig</a:t>
                          </a:r>
                          <a:r>
                            <a:rPr lang="en-US" sz="1100" baseline="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en-US" sz="110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2712617"/>
                      </a:ext>
                    </a:extLst>
                  </a:tr>
                  <a:tr h="637902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endParaRPr lang="nl-NL" sz="1100" dirty="0" smtClean="0"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niet </a:t>
                          </a:r>
                          <a:r>
                            <a:rPr lang="nl-NL" sz="1100" dirty="0" smtClean="0">
                              <a:latin typeface="RijksoverheidSansText" panose="020B0503040202060203" pitchFamily="34" charset="0"/>
                            </a:rPr>
                            <a:t>waar</a:t>
                          </a:r>
                        </a:p>
                        <a:p>
                          <a:pPr algn="ctr"/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1100" dirty="0" err="1" smtClean="0"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 is </a:t>
                          </a:r>
                          <a:r>
                            <a:rPr lang="en-US" sz="1100" dirty="0" err="1" smtClean="0">
                              <a:latin typeface="RijksoverheidSansText" panose="020B0503040202060203" pitchFamily="34" charset="0"/>
                            </a:rPr>
                            <a:t>schuldig</a:t>
                          </a:r>
                          <a:r>
                            <a:rPr lang="en-US" sz="110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en-US" sz="11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332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3316633"/>
                  </p:ext>
                </p:extLst>
              </p:nvPr>
            </p:nvGraphicFramePr>
            <p:xfrm>
              <a:off x="7896200" y="529013"/>
              <a:ext cx="4103332" cy="238056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3325512751"/>
                        </a:ext>
                      </a:extLst>
                    </a:gridCol>
                    <a:gridCol w="1011180">
                      <a:extLst>
                        <a:ext uri="{9D8B030D-6E8A-4147-A177-3AD203B41FA5}">
                          <a16:colId xmlns:a16="http://schemas.microsoft.com/office/drawing/2014/main" val="308288206"/>
                        </a:ext>
                      </a:extLst>
                    </a:gridCol>
                    <a:gridCol w="1055206">
                      <a:extLst>
                        <a:ext uri="{9D8B030D-6E8A-4147-A177-3AD203B41FA5}">
                          <a16:colId xmlns:a16="http://schemas.microsoft.com/office/drawing/2014/main" val="3928062777"/>
                        </a:ext>
                      </a:extLst>
                    </a:gridCol>
                    <a:gridCol w="1244858">
                      <a:extLst>
                        <a:ext uri="{9D8B030D-6E8A-4147-A177-3AD203B41FA5}">
                          <a16:colId xmlns:a16="http://schemas.microsoft.com/office/drawing/2014/main" val="2567640983"/>
                        </a:ext>
                      </a:extLst>
                    </a:gridCol>
                  </a:tblGrid>
                  <a:tr h="344461"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Beslissing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1177223"/>
                      </a:ext>
                    </a:extLst>
                  </a:tr>
                  <a:tr h="344461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11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11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0690" t="-103571" r="-118391" b="-51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0882" t="-103571" r="-980" b="-510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40977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8916" t="-90476" r="-228916" b="-1269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en-US" sz="110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2712617"/>
                      </a:ext>
                    </a:extLst>
                  </a:tr>
                  <a:tr h="92964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8916" t="-156863" r="-228916" b="-4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onterecht</a:t>
                          </a:r>
                          <a:r>
                            <a:rPr lang="en-US" sz="11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vrijgesproken</a:t>
                          </a:r>
                          <a:endParaRPr lang="en-US" sz="11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(type-II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Verdachte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terecht</a:t>
                          </a:r>
                          <a:r>
                            <a:rPr lang="en-US" sz="11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11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veroordeeld</a:t>
                          </a:r>
                          <a:endParaRPr lang="nl-NL" sz="11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332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607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Hypothesetoets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1044768" cy="4246562"/>
              </a:xfrm>
            </p:spPr>
            <p:txBody>
              <a:bodyPr/>
              <a:lstStyle/>
              <a:p>
                <a:r>
                  <a:rPr lang="en-US" dirty="0" smtClean="0"/>
                  <a:t>In </a:t>
                </a:r>
                <a:r>
                  <a:rPr lang="en-US" dirty="0" err="1" smtClean="0"/>
                  <a:t>statistiek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willen</a:t>
                </a:r>
                <a:r>
                  <a:rPr lang="en-US" dirty="0" smtClean="0"/>
                  <a:t> we in het </a:t>
                </a:r>
                <a:r>
                  <a:rPr lang="en-US" dirty="0" err="1" smtClean="0"/>
                  <a:t>algemeen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uitspraken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doen</a:t>
                </a:r>
                <a:r>
                  <a:rPr lang="en-US" dirty="0" smtClean="0"/>
                  <a:t> over </a:t>
                </a:r>
                <a:r>
                  <a:rPr lang="en-US" b="1" dirty="0" err="1" smtClean="0">
                    <a:solidFill>
                      <a:schemeClr val="accent1"/>
                    </a:solidFill>
                  </a:rPr>
                  <a:t>populatieparameters</a:t>
                </a:r>
                <a:r>
                  <a:rPr lang="en-US" b="1" dirty="0" smtClean="0">
                    <a:solidFill>
                      <a:schemeClr val="accent1"/>
                    </a:solidFill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tx1"/>
                    </a:solidFill>
                  </a:rPr>
                  <a:t>De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waarde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van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populatieparameters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zijn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onbekend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, maar is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er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wel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intuitief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iets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over de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waarde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te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zeggen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(</a:t>
                </a:r>
                <a:r>
                  <a:rPr lang="en-US" b="1" dirty="0" err="1" smtClean="0">
                    <a:solidFill>
                      <a:schemeClr val="tx1"/>
                    </a:solidFill>
                  </a:rPr>
                  <a:t>nulhypothese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tx1"/>
                    </a:solidFill>
                  </a:rPr>
                  <a:t>Met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behulp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van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een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b="1" dirty="0" err="1" smtClean="0">
                    <a:solidFill>
                      <a:schemeClr val="tx1"/>
                    </a:solidFill>
                  </a:rPr>
                  <a:t>steekproef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en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bijbehorende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b="1" dirty="0" err="1" smtClean="0">
                    <a:solidFill>
                      <a:schemeClr val="tx1"/>
                    </a:solidFill>
                  </a:rPr>
                  <a:t>schatters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b="1" dirty="0" err="1" smtClean="0">
                    <a:solidFill>
                      <a:schemeClr val="tx1"/>
                    </a:solidFill>
                  </a:rPr>
                  <a:t>en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b="1" dirty="0" err="1" smtClean="0">
                    <a:solidFill>
                      <a:schemeClr val="tx1"/>
                    </a:solidFill>
                  </a:rPr>
                  <a:t>betrouwbaarheidsintervallen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willen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we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deze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hypothese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testen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en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conclusies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uit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trekken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(is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wel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of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niet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aannemelijk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?)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b="1" dirty="0" err="1" smtClean="0"/>
                  <a:t>Merk</a:t>
                </a:r>
                <a:r>
                  <a:rPr lang="en-US" b="1" dirty="0" smtClean="0"/>
                  <a:t> op: </a:t>
                </a:r>
                <a:r>
                  <a:rPr lang="en-US" dirty="0" smtClean="0"/>
                  <a:t>het is </a:t>
                </a:r>
                <a:r>
                  <a:rPr lang="en-US" dirty="0" err="1" smtClean="0"/>
                  <a:t>niet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altijd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duidelijk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wanneer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een</a:t>
                </a:r>
                <a:r>
                  <a:rPr lang="en-US" dirty="0" smtClean="0"/>
                  <a:t> type-I of type-II </a:t>
                </a:r>
                <a:r>
                  <a:rPr lang="en-US" dirty="0" err="1" smtClean="0"/>
                  <a:t>fout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optreedt</a:t>
                </a:r>
                <a:r>
                  <a:rPr lang="en-US" dirty="0" smtClean="0"/>
                  <a:t>, maar we </a:t>
                </a:r>
                <a:r>
                  <a:rPr lang="en-US" dirty="0" err="1" smtClean="0"/>
                  <a:t>kunnen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wel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iets</a:t>
                </a:r>
                <a:r>
                  <a:rPr lang="en-US" dirty="0" smtClean="0"/>
                  <a:t> over de </a:t>
                </a:r>
                <a:r>
                  <a:rPr lang="en-US" dirty="0" err="1" smtClean="0"/>
                  <a:t>waarschijnlijkheid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daarvan</a:t>
                </a:r>
                <a:r>
                  <a:rPr lang="en-US" dirty="0" smtClean="0"/>
                  <a:t> op </a:t>
                </a:r>
                <a:r>
                  <a:rPr lang="en-US" dirty="0" err="1" smtClean="0"/>
                  <a:t>lange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termijn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zeggen</a:t>
                </a:r>
                <a:r>
                  <a:rPr lang="en-US" dirty="0" smtClean="0"/>
                  <a:t>.</a:t>
                </a:r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1044768" cy="4246562"/>
              </a:xfrm>
              <a:blipFill>
                <a:blip r:embed="rId2"/>
                <a:stretch>
                  <a:fillRect l="-1545" t="-2009" b="-186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570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: </a:t>
            </a:r>
            <a:r>
              <a:rPr lang="en-US" dirty="0" err="1"/>
              <a:t>besluitvorming</a:t>
            </a:r>
            <a:r>
              <a:rPr lang="en-US" dirty="0"/>
              <a:t> in anti-submarine warfare (ASW</a:t>
            </a:r>
            <a:r>
              <a:rPr lang="en-US" dirty="0" smtClean="0"/>
              <a:t>)</a:t>
            </a: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1044768" cy="4246562"/>
          </a:xfrm>
        </p:spPr>
        <p:txBody>
          <a:bodyPr/>
          <a:lstStyle/>
          <a:p>
            <a:r>
              <a:rPr lang="en-US" dirty="0" err="1" smtClean="0"/>
              <a:t>Bij</a:t>
            </a:r>
            <a:r>
              <a:rPr lang="en-US" dirty="0" smtClean="0"/>
              <a:t> COMMIT (Commando </a:t>
            </a:r>
            <a:r>
              <a:rPr lang="en-US" dirty="0" err="1" smtClean="0"/>
              <a:t>Materieel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IT) is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nieuw</a:t>
            </a:r>
            <a:r>
              <a:rPr lang="en-US" dirty="0" smtClean="0"/>
              <a:t> </a:t>
            </a:r>
            <a:r>
              <a:rPr lang="en-US" dirty="0" err="1" smtClean="0"/>
              <a:t>algoritme</a:t>
            </a:r>
            <a:r>
              <a:rPr lang="en-US" dirty="0" smtClean="0"/>
              <a:t> </a:t>
            </a:r>
            <a:r>
              <a:rPr lang="en-US" dirty="0" err="1" smtClean="0"/>
              <a:t>ontworpen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/>
              <a:t> </a:t>
            </a:r>
            <a:r>
              <a:rPr lang="en-US" dirty="0" smtClean="0"/>
              <a:t>de unmanned surface vehicles (USVs) van de Marine </a:t>
            </a:r>
            <a:r>
              <a:rPr lang="en-US" dirty="0" err="1" smtClean="0"/>
              <a:t>voor</a:t>
            </a:r>
            <a:r>
              <a:rPr lang="en-US" dirty="0" smtClean="0"/>
              <a:t> het </a:t>
            </a:r>
            <a:r>
              <a:rPr lang="en-US" dirty="0" err="1" smtClean="0"/>
              <a:t>detecteren</a:t>
            </a:r>
            <a:r>
              <a:rPr lang="en-US" dirty="0" smtClean="0"/>
              <a:t> van </a:t>
            </a:r>
            <a:r>
              <a:rPr lang="en-US" dirty="0" err="1" smtClean="0"/>
              <a:t>verschillende</a:t>
            </a:r>
            <a:r>
              <a:rPr lang="en-US" dirty="0" smtClean="0"/>
              <a:t> types </a:t>
            </a:r>
            <a:r>
              <a:rPr lang="en-US" dirty="0" err="1" smtClean="0"/>
              <a:t>zeemijnen</a:t>
            </a:r>
            <a:r>
              <a:rPr lang="en-US" dirty="0" smtClean="0"/>
              <a:t>. We </a:t>
            </a:r>
            <a:r>
              <a:rPr lang="en-US" dirty="0" err="1" smtClean="0"/>
              <a:t>willen</a:t>
            </a:r>
            <a:r>
              <a:rPr lang="en-US" dirty="0" smtClean="0"/>
              <a:t> </a:t>
            </a:r>
            <a:r>
              <a:rPr lang="en-US" dirty="0" err="1" smtClean="0"/>
              <a:t>testen</a:t>
            </a:r>
            <a:r>
              <a:rPr lang="en-US" dirty="0" smtClean="0"/>
              <a:t> of het </a:t>
            </a:r>
            <a:r>
              <a:rPr lang="en-US" dirty="0" err="1" smtClean="0"/>
              <a:t>nieuwe</a:t>
            </a:r>
            <a:r>
              <a:rPr lang="en-US" dirty="0" smtClean="0"/>
              <a:t> </a:t>
            </a:r>
            <a:r>
              <a:rPr lang="en-US" dirty="0" err="1" smtClean="0"/>
              <a:t>algoritme</a:t>
            </a:r>
            <a:r>
              <a:rPr lang="en-US" dirty="0" smtClean="0"/>
              <a:t> </a:t>
            </a:r>
            <a:r>
              <a:rPr lang="en-US" dirty="0" err="1" smtClean="0"/>
              <a:t>daadwerkelijk</a:t>
            </a:r>
            <a:r>
              <a:rPr lang="en-US" dirty="0" smtClean="0"/>
              <a:t> </a:t>
            </a:r>
            <a:r>
              <a:rPr lang="en-US" dirty="0" err="1" smtClean="0"/>
              <a:t>vanaf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gemiddeld</a:t>
            </a:r>
            <a:r>
              <a:rPr lang="en-US" dirty="0" smtClean="0"/>
              <a:t> </a:t>
            </a:r>
            <a:r>
              <a:rPr lang="en-US" dirty="0" err="1" smtClean="0"/>
              <a:t>genomen</a:t>
            </a:r>
            <a:r>
              <a:rPr lang="en-US" dirty="0" smtClean="0"/>
              <a:t> </a:t>
            </a:r>
            <a:r>
              <a:rPr lang="en-US" dirty="0" err="1" smtClean="0"/>
              <a:t>grotere</a:t>
            </a:r>
            <a:r>
              <a:rPr lang="en-US" dirty="0" smtClean="0"/>
              <a:t> </a:t>
            </a:r>
            <a:r>
              <a:rPr lang="en-US" dirty="0" err="1" smtClean="0"/>
              <a:t>afstand</a:t>
            </a:r>
            <a:r>
              <a:rPr lang="en-US" dirty="0" smtClean="0"/>
              <a:t> </a:t>
            </a:r>
            <a:r>
              <a:rPr lang="en-US" dirty="0" err="1" smtClean="0"/>
              <a:t>zeemijnen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detecteren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het </a:t>
            </a:r>
            <a:r>
              <a:rPr lang="en-US" dirty="0" err="1" smtClean="0"/>
              <a:t>bestaande</a:t>
            </a:r>
            <a:r>
              <a:rPr lang="en-US" dirty="0" smtClean="0"/>
              <a:t> </a:t>
            </a:r>
            <a:r>
              <a:rPr lang="en-US" dirty="0" err="1" smtClean="0"/>
              <a:t>systeem</a:t>
            </a:r>
            <a:r>
              <a:rPr lang="en-US" dirty="0" smtClean="0"/>
              <a:t> (</a:t>
            </a:r>
            <a:r>
              <a:rPr lang="en-US" dirty="0" err="1" smtClean="0"/>
              <a:t>gemiddeld</a:t>
            </a:r>
            <a:r>
              <a:rPr lang="en-US" dirty="0" smtClean="0"/>
              <a:t> 865 meter).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3140968"/>
            <a:ext cx="5993769" cy="311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5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: </a:t>
            </a:r>
            <a:r>
              <a:rPr lang="en-US" dirty="0" err="1"/>
              <a:t>besluitvorming</a:t>
            </a:r>
            <a:r>
              <a:rPr lang="en-US" dirty="0"/>
              <a:t> in anti-submarine warfare (ASW</a:t>
            </a:r>
            <a:r>
              <a:rPr lang="en-US" dirty="0" smtClean="0"/>
              <a:t>)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539784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Stap 1: </a:t>
                </a:r>
                <a:r>
                  <a:rPr lang="en-US" sz="2400" b="1" dirty="0" err="1" smtClean="0"/>
                  <a:t>definieer</a:t>
                </a:r>
                <a:r>
                  <a:rPr lang="en-US" sz="2400" b="1" dirty="0" smtClean="0"/>
                  <a:t> de </a:t>
                </a:r>
                <a:r>
                  <a:rPr lang="en-US" sz="2400" b="1" dirty="0" err="1" smtClean="0"/>
                  <a:t>nul</a:t>
                </a:r>
                <a:r>
                  <a:rPr lang="en-US" sz="2400" b="1" dirty="0" smtClean="0"/>
                  <a:t>- </a:t>
                </a:r>
                <a:r>
                  <a:rPr lang="en-US" sz="2400" b="1" dirty="0" err="1" smtClean="0"/>
                  <a:t>en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alternatieve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hypothese</a:t>
                </a:r>
                <a:r>
                  <a:rPr lang="en-US" sz="2400" b="1" dirty="0" smtClean="0"/>
                  <a:t>.</a:t>
                </a:r>
              </a:p>
              <a:p>
                <a:endParaRPr lang="en-US" b="1" dirty="0" smtClean="0"/>
              </a:p>
              <a:p>
                <a:r>
                  <a:rPr lang="en-US" b="1" dirty="0" err="1" smtClean="0"/>
                  <a:t>Nulhypothese</a:t>
                </a:r>
                <a:r>
                  <a:rPr lang="en-US" b="1" dirty="0" smtClean="0"/>
                  <a:t>:</a:t>
                </a:r>
                <a:endParaRPr lang="en-US" b="1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 smtClean="0"/>
                  <a:t> het </a:t>
                </a:r>
                <a:r>
                  <a:rPr lang="en-US" dirty="0" err="1" smtClean="0"/>
                  <a:t>nieuwe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systeem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kan</a:t>
                </a:r>
                <a:r>
                  <a:rPr lang="en-US" dirty="0" smtClean="0"/>
                  <a:t> </a:t>
                </a:r>
                <a:r>
                  <a:rPr lang="en-US" b="1" dirty="0" err="1" smtClean="0"/>
                  <a:t>niet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mijnen</a:t>
                </a:r>
                <a:r>
                  <a:rPr lang="en-US" dirty="0" smtClean="0"/>
                  <a:t> van </a:t>
                </a:r>
                <a:r>
                  <a:rPr lang="en-US" dirty="0" err="1" smtClean="0"/>
                  <a:t>gemiddeld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grotere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afstand</a:t>
                </a:r>
                <a:r>
                  <a:rPr lang="en-US" dirty="0" smtClean="0"/>
                  <a:t> al </a:t>
                </a:r>
                <a:r>
                  <a:rPr lang="en-US" dirty="0" err="1" smtClean="0"/>
                  <a:t>detecteren</a:t>
                </a:r>
                <a:r>
                  <a:rPr lang="en-US" dirty="0" smtClean="0"/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=865</m:t>
                      </m:r>
                    </m:oMath>
                  </m:oMathPara>
                </a14:m>
                <a:endParaRPr lang="en-US" sz="2400" dirty="0"/>
              </a:p>
              <a:p>
                <a:endParaRPr lang="en-US" b="1" dirty="0" smtClean="0"/>
              </a:p>
              <a:p>
                <a:r>
                  <a:rPr lang="en-US" b="1" dirty="0" err="1" smtClean="0"/>
                  <a:t>Alternatieve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hypothese</a:t>
                </a:r>
                <a:r>
                  <a:rPr lang="en-US" b="1" dirty="0" smtClean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 smtClean="0"/>
                  <a:t> het </a:t>
                </a:r>
                <a:r>
                  <a:rPr lang="en-US" dirty="0" err="1" smtClean="0"/>
                  <a:t>nieuwe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systeem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mijnen</a:t>
                </a:r>
                <a:r>
                  <a:rPr lang="en-US" dirty="0" smtClean="0"/>
                  <a:t> van </a:t>
                </a:r>
                <a:r>
                  <a:rPr lang="en-US" dirty="0" err="1" smtClean="0"/>
                  <a:t>gemiddeld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grotere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afstand</a:t>
                </a:r>
                <a:r>
                  <a:rPr lang="en-US" dirty="0" smtClean="0"/>
                  <a:t> al </a:t>
                </a:r>
                <a:r>
                  <a:rPr lang="en-US" dirty="0" err="1" smtClean="0"/>
                  <a:t>detecteren</a:t>
                </a:r>
                <a:r>
                  <a:rPr lang="en-US" dirty="0"/>
                  <a:t>:</a:t>
                </a:r>
                <a:endParaRPr lang="en-US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=865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539784" cy="4246562"/>
              </a:xfrm>
              <a:blipFill>
                <a:blip r:embed="rId2"/>
                <a:stretch>
                  <a:fillRect l="-1735" t="-22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313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: </a:t>
            </a:r>
            <a:r>
              <a:rPr lang="en-US" dirty="0" err="1"/>
              <a:t>besluitvorming</a:t>
            </a:r>
            <a:r>
              <a:rPr lang="en-US" dirty="0"/>
              <a:t> in anti-submarine warfare (ASW</a:t>
            </a:r>
            <a:r>
              <a:rPr lang="en-US" dirty="0" smtClean="0"/>
              <a:t>)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539784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Stap 2: </a:t>
                </a:r>
                <a:r>
                  <a:rPr lang="en-US" sz="2400" b="1" dirty="0" err="1" smtClean="0"/>
                  <a:t>verzamel</a:t>
                </a:r>
                <a:r>
                  <a:rPr lang="en-US" sz="2400" b="1" dirty="0" smtClean="0"/>
                  <a:t> data </a:t>
                </a:r>
                <a:r>
                  <a:rPr lang="en-US" sz="2400" b="1" dirty="0" err="1" smtClean="0"/>
                  <a:t>en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bepaal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significantieniveau</a:t>
                </a:r>
                <a:r>
                  <a:rPr lang="en-US" sz="24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 smtClean="0"/>
                  <a:t> (</a:t>
                </a:r>
                <a:r>
                  <a:rPr lang="en-US" sz="2400" b="1" dirty="0" err="1" smtClean="0"/>
                  <a:t>kans</a:t>
                </a:r>
                <a:r>
                  <a:rPr lang="en-US" sz="2400" b="1" dirty="0" smtClean="0"/>
                  <a:t> op </a:t>
                </a:r>
                <a:r>
                  <a:rPr lang="en-US" sz="2400" b="1" dirty="0" err="1" smtClean="0"/>
                  <a:t>een</a:t>
                </a:r>
                <a:r>
                  <a:rPr lang="en-US" sz="2400" b="1" dirty="0" smtClean="0"/>
                  <a:t> type-I </a:t>
                </a:r>
                <a:r>
                  <a:rPr lang="en-US" sz="2400" b="1" dirty="0" err="1" smtClean="0"/>
                  <a:t>fout</a:t>
                </a:r>
                <a:r>
                  <a:rPr lang="en-US" sz="2400" b="1" dirty="0" smtClean="0"/>
                  <a:t>)</a:t>
                </a:r>
              </a:p>
              <a:p>
                <a:endParaRPr lang="en-US" sz="2400" b="1" dirty="0" smtClean="0"/>
              </a:p>
              <a:p>
                <a:pPr algn="ctr"/>
                <a:r>
                  <a:rPr lang="en-US" sz="2400" dirty="0" smtClean="0"/>
                  <a:t>Wat </a:t>
                </a:r>
                <a:r>
                  <a:rPr lang="en-US" sz="2400" dirty="0" err="1" smtClean="0"/>
                  <a:t>zijn</a:t>
                </a:r>
                <a:r>
                  <a:rPr lang="en-US" sz="2400" dirty="0" smtClean="0"/>
                  <a:t> in </a:t>
                </a:r>
                <a:r>
                  <a:rPr lang="en-US" sz="2400" dirty="0" err="1" smtClean="0"/>
                  <a:t>dit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geval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populatie</a:t>
                </a:r>
                <a:r>
                  <a:rPr lang="en-US" sz="2400" dirty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steekproef</a:t>
                </a:r>
                <a:r>
                  <a:rPr lang="en-US" sz="2400" dirty="0" smtClean="0"/>
                  <a:t>?</a:t>
                </a:r>
              </a:p>
              <a:p>
                <a:pPr algn="ctr"/>
                <a:endParaRPr lang="en-US" sz="2400" dirty="0"/>
              </a:p>
              <a:p>
                <a:r>
                  <a:rPr lang="en-US" sz="2400" b="1" dirty="0" err="1" smtClean="0"/>
                  <a:t>Populatie</a:t>
                </a:r>
                <a:r>
                  <a:rPr lang="en-US" sz="2400" b="1" dirty="0" smtClean="0"/>
                  <a:t>: </a:t>
                </a:r>
                <a:r>
                  <a:rPr lang="en-US" sz="2400" dirty="0" err="1" smtClean="0"/>
                  <a:t>alle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mogelijke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sonarbeelden</a:t>
                </a:r>
                <a:r>
                  <a:rPr lang="en-US" sz="2400" dirty="0" smtClean="0"/>
                  <a:t> die op zee </a:t>
                </a:r>
                <a:r>
                  <a:rPr lang="en-US" sz="2400" dirty="0" err="1" smtClean="0"/>
                  <a:t>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verkrijgen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zijn</a:t>
                </a:r>
                <a:r>
                  <a:rPr lang="en-US" sz="2400" dirty="0" smtClean="0"/>
                  <a:t>.</a:t>
                </a:r>
                <a:endParaRPr lang="en-US" sz="2400" b="1" dirty="0"/>
              </a:p>
              <a:p>
                <a:endParaRPr lang="en-US" sz="2400" b="1" dirty="0" smtClean="0"/>
              </a:p>
              <a:p>
                <a:r>
                  <a:rPr lang="en-US" sz="2400" b="1" dirty="0" err="1" smtClean="0"/>
                  <a:t>Steekproef</a:t>
                </a:r>
                <a:r>
                  <a:rPr lang="en-US" sz="2400" b="1" dirty="0" smtClean="0"/>
                  <a:t>: </a:t>
                </a:r>
                <a:r>
                  <a:rPr lang="en-US" sz="2400" dirty="0" smtClean="0"/>
                  <a:t> 50 </a:t>
                </a:r>
                <a:r>
                  <a:rPr lang="en-US" sz="2400" dirty="0" err="1" smtClean="0"/>
                  <a:t>sonarbeelden</a:t>
                </a:r>
                <a:r>
                  <a:rPr lang="en-US" sz="2400" dirty="0" smtClean="0"/>
                  <a:t> met </a:t>
                </a:r>
                <a:r>
                  <a:rPr lang="en-US" sz="2400" dirty="0" err="1" smtClean="0"/>
                  <a:t>verschillende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hoeken</a:t>
                </a:r>
                <a:r>
                  <a:rPr lang="en-US" sz="2400" dirty="0" smtClean="0"/>
                  <a:t>, </a:t>
                </a:r>
                <a:r>
                  <a:rPr lang="en-US" sz="2400" dirty="0" err="1" smtClean="0"/>
                  <a:t>ruis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/>
                  <a:t> </a:t>
                </a:r>
                <a:r>
                  <a:rPr lang="en-US" sz="2400" dirty="0" err="1" smtClean="0"/>
                  <a:t>zeebodemtypes</a:t>
                </a:r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Detectieafstanden</a:t>
                </a:r>
                <a:r>
                  <a:rPr lang="en-US" sz="2400" dirty="0" smtClean="0"/>
                  <a:t> op basis van de 50 </a:t>
                </a:r>
                <a:r>
                  <a:rPr lang="en-US" sz="2400" dirty="0" err="1" smtClean="0"/>
                  <a:t>sonarbeelden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Gemiddelde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80</m:t>
                    </m:r>
                  </m:oMath>
                </a14:m>
                <a:r>
                  <a:rPr lang="en-US" sz="2400" dirty="0" smtClean="0"/>
                  <a:t> meter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standaardafwijking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42</m:t>
                    </m:r>
                  </m:oMath>
                </a14:m>
                <a:r>
                  <a:rPr lang="en-US" sz="2400" dirty="0" smtClean="0"/>
                  <a:t> meter</a:t>
                </a:r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err="1" smtClean="0"/>
                  <a:t>Verder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kiest</a:t>
                </a:r>
                <a:r>
                  <a:rPr lang="en-US" sz="2400" dirty="0" smtClean="0"/>
                  <a:t> de marine </a:t>
                </a:r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=0,05</m:t>
                    </m:r>
                  </m:oMath>
                </a14:m>
                <a:r>
                  <a:rPr lang="en-US" sz="2400" dirty="0" smtClean="0"/>
                  <a:t> (met 95% </a:t>
                </a:r>
                <a:r>
                  <a:rPr lang="en-US" sz="2400" dirty="0" err="1" smtClean="0"/>
                  <a:t>betrouwbaarheid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nieuwe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systeem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niet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overschat</a:t>
                </a:r>
                <a:r>
                  <a:rPr lang="en-US" sz="2400" dirty="0" smtClean="0"/>
                  <a:t>)</a:t>
                </a:r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539784" cy="4246562"/>
              </a:xfrm>
              <a:blipFill>
                <a:blip r:embed="rId2"/>
                <a:stretch>
                  <a:fillRect l="-1735" t="-2296" b="-1190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564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: </a:t>
            </a:r>
            <a:r>
              <a:rPr lang="en-US" dirty="0" err="1"/>
              <a:t>besluitvorming</a:t>
            </a:r>
            <a:r>
              <a:rPr lang="en-US" dirty="0"/>
              <a:t> in anti-submarine warfare (ASW</a:t>
            </a:r>
            <a:r>
              <a:rPr lang="en-US" dirty="0" smtClean="0"/>
              <a:t>)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1044768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Stap 3: </a:t>
                </a:r>
                <a:r>
                  <a:rPr lang="en-US" sz="2400" b="1" dirty="0" err="1" smtClean="0"/>
                  <a:t>bereken</a:t>
                </a:r>
                <a:r>
                  <a:rPr lang="en-US" sz="2400" b="1" dirty="0" smtClean="0"/>
                  <a:t> de </a:t>
                </a:r>
                <a:r>
                  <a:rPr lang="en-US" sz="2400" b="1" dirty="0" err="1" smtClean="0"/>
                  <a:t>toetsingsgrootheid</a:t>
                </a:r>
                <a:r>
                  <a:rPr lang="en-US" sz="2400" b="1" dirty="0" smtClean="0"/>
                  <a:t> op basis van de data</a:t>
                </a:r>
              </a:p>
              <a:p>
                <a:pPr algn="ctr"/>
                <a:r>
                  <a:rPr lang="en-US" sz="2400" dirty="0" smtClean="0"/>
                  <a:t>Wat is in </a:t>
                </a:r>
                <a:r>
                  <a:rPr lang="en-US" sz="2400" dirty="0" err="1" smtClean="0"/>
                  <a:t>dit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geval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toetsingsgrootheid</a:t>
                </a:r>
                <a:r>
                  <a:rPr lang="en-US" sz="2400" dirty="0" smtClean="0"/>
                  <a:t>?</a:t>
                </a:r>
              </a:p>
              <a:p>
                <a:pPr algn="ctr"/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We </a:t>
                </a:r>
                <a:r>
                  <a:rPr lang="en-US" sz="2400" dirty="0" err="1" smtClean="0"/>
                  <a:t>willen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iets</a:t>
                </a:r>
                <a:r>
                  <a:rPr lang="en-US" sz="2400" dirty="0" smtClean="0"/>
                  <a:t> </a:t>
                </a:r>
                <a:r>
                  <a:rPr lang="en-US" sz="2400" dirty="0" err="1"/>
                  <a:t>zeggen</a:t>
                </a:r>
                <a:r>
                  <a:rPr lang="en-US" sz="2400" dirty="0"/>
                  <a:t> over </a:t>
                </a:r>
                <a:r>
                  <a:rPr lang="en-US" sz="2400" dirty="0" smtClean="0"/>
                  <a:t>de parameter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/>
                  <a:t> (gem. </a:t>
                </a:r>
                <a:r>
                  <a:rPr lang="en-US" sz="2400" dirty="0" err="1"/>
                  <a:t>a</a:t>
                </a:r>
                <a:r>
                  <a:rPr lang="en-US" sz="2400" dirty="0" err="1" smtClean="0"/>
                  <a:t>fstand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nieuwe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algoritme</a:t>
                </a:r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Onder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geldt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=865;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42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volgt</a:t>
                </a:r>
                <a:r>
                  <a:rPr lang="en-US" sz="2400" dirty="0" smtClean="0"/>
                  <a:t> uit </a:t>
                </a:r>
                <a:r>
                  <a:rPr lang="en-US" sz="2400" dirty="0" err="1" smtClean="0"/>
                  <a:t>centrale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limietstelling</a:t>
                </a:r>
                <a:endParaRPr lang="en-US" sz="2400" dirty="0" smtClean="0"/>
              </a:p>
              <a:p>
                <a:pPr algn="ctr"/>
                <a:endParaRPr lang="en-US" sz="2400" dirty="0"/>
              </a:p>
              <a:p>
                <a:r>
                  <a:rPr lang="en-US" sz="2400" b="1" dirty="0" err="1" smtClean="0"/>
                  <a:t>Toetsingsgrootheid</a:t>
                </a:r>
                <a:r>
                  <a:rPr lang="en-US" sz="2400" b="1" dirty="0" smtClean="0"/>
                  <a:t>: 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We </a:t>
                </a:r>
                <a:r>
                  <a:rPr lang="en-US" sz="2400" dirty="0" err="1" smtClean="0"/>
                  <a:t>bekijken</a:t>
                </a:r>
                <a:r>
                  <a:rPr lang="en-US" sz="2400" dirty="0" smtClean="0"/>
                  <a:t> 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 smtClean="0"/>
                  <a:t>-score van het </a:t>
                </a:r>
                <a:r>
                  <a:rPr lang="en-US" sz="2400" dirty="0" err="1" smtClean="0"/>
                  <a:t>steekproefgemiddelde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sz="2400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880−865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42/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≈2,5254</m:t>
                      </m:r>
                    </m:oMath>
                  </m:oMathPara>
                </a14:m>
                <a:endParaRPr lang="en-US" sz="2400" dirty="0" smtClean="0"/>
              </a:p>
              <a:p>
                <a:pPr algn="ctr"/>
                <a:endParaRPr lang="en-US" sz="2400" dirty="0"/>
              </a:p>
              <a:p>
                <a:endParaRPr lang="en-US" sz="2400" b="1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1044768" cy="4246562"/>
              </a:xfrm>
              <a:blipFill>
                <a:blip r:embed="rId2"/>
                <a:stretch>
                  <a:fillRect l="-1656" t="-2296" b="-30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575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: </a:t>
            </a:r>
            <a:r>
              <a:rPr lang="en-US" dirty="0" err="1"/>
              <a:t>besluitvorming</a:t>
            </a:r>
            <a:r>
              <a:rPr lang="en-US" dirty="0"/>
              <a:t> in anti-submarine warfare (ASW</a:t>
            </a:r>
            <a:r>
              <a:rPr lang="en-US" dirty="0" smtClean="0"/>
              <a:t>)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755808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Stap 4: </a:t>
                </a:r>
                <a:r>
                  <a:rPr lang="en-US" sz="2400" b="1" dirty="0" err="1" smtClean="0"/>
                  <a:t>bepaal</a:t>
                </a:r>
                <a:r>
                  <a:rPr lang="en-US" sz="2400" b="1" dirty="0" smtClean="0"/>
                  <a:t> op basis van de </a:t>
                </a:r>
                <a:r>
                  <a:rPr lang="en-US" sz="2400" b="1" dirty="0" err="1" smtClean="0"/>
                  <a:t>toetsingsgrootheid</a:t>
                </a:r>
                <a:r>
                  <a:rPr lang="en-US" sz="2400" b="1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moet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worden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verworpen</a:t>
                </a:r>
                <a:r>
                  <a:rPr lang="en-US" sz="2400" b="1" dirty="0" smtClean="0"/>
                  <a:t>.</a:t>
                </a:r>
              </a:p>
              <a:p>
                <a:pPr algn="ctr"/>
                <a:endParaRPr lang="en-US" sz="2400" dirty="0"/>
              </a:p>
              <a:p>
                <a:r>
                  <a:rPr lang="en-US" sz="2400" b="1" dirty="0" err="1" smtClean="0"/>
                  <a:t>Methode</a:t>
                </a:r>
                <a:r>
                  <a:rPr lang="en-US" sz="2400" b="1" dirty="0" smtClean="0"/>
                  <a:t> 1: het </a:t>
                </a:r>
                <a:r>
                  <a:rPr lang="en-US" sz="2400" b="1" dirty="0" err="1" smtClean="0"/>
                  <a:t>kritieke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gebied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Bepaal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welke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waardes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toetsingsgrootheid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reden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geven</a:t>
                </a:r>
                <a:r>
                  <a:rPr lang="en-US" sz="2400" dirty="0" smtClean="0"/>
                  <a:t> 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Verwerp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bij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zeer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hoge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 smtClean="0"/>
                  <a:t>-scores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b="1" dirty="0" err="1" smtClean="0">
                    <a:solidFill>
                      <a:srgbClr val="00B050"/>
                    </a:solidFill>
                  </a:rPr>
                  <a:t>Acceptatiegebied</a:t>
                </a:r>
                <a:r>
                  <a:rPr lang="en-US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0,05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≤1,6449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r>
                  <a:rPr lang="en-US" sz="2400" dirty="0" smtClean="0"/>
                  <a:t>(</a:t>
                </a:r>
                <a:r>
                  <a:rPr lang="en-US" sz="2400" dirty="0" err="1" smtClean="0"/>
                  <a:t>oftewel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=865+1,6449∗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</m:ra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=874,77</m:t>
                    </m:r>
                  </m:oMath>
                </a14:m>
                <a:r>
                  <a:rPr lang="en-US" sz="2400" dirty="0" smtClean="0"/>
                  <a:t>)</a:t>
                </a:r>
                <a:endParaRPr lang="en-US" sz="2400" dirty="0"/>
              </a:p>
              <a:p>
                <a:r>
                  <a:rPr lang="en-US" sz="2400" b="1" dirty="0" err="1" smtClean="0">
                    <a:solidFill>
                      <a:srgbClr val="FF0000"/>
                    </a:solidFill>
                  </a:rPr>
                  <a:t>Kritieke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 smtClean="0">
                    <a:solidFill>
                      <a:srgbClr val="FF0000"/>
                    </a:solidFill>
                  </a:rPr>
                  <a:t>gebied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1,6449</m:t>
                    </m:r>
                  </m:oMath>
                </a14:m>
                <a:r>
                  <a:rPr lang="en-US" sz="2400" dirty="0" smtClean="0"/>
                  <a:t> (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&gt;874,77</m:t>
                    </m:r>
                  </m:oMath>
                </a14:m>
                <a:r>
                  <a:rPr lang="en-US" sz="2400" dirty="0" smtClean="0"/>
                  <a:t>)</a:t>
                </a:r>
              </a:p>
              <a:p>
                <a:endParaRPr lang="en-US" sz="2400" dirty="0" smtClean="0"/>
              </a:p>
              <a:p>
                <a:r>
                  <a:rPr lang="en-US" sz="2400" dirty="0" err="1" smtClean="0"/>
                  <a:t>Aangezien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2,5254</m:t>
                    </m:r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 err="1" smtClean="0"/>
                  <a:t>ligt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deze</a:t>
                </a:r>
                <a:r>
                  <a:rPr lang="en-US" sz="2400" dirty="0" smtClean="0"/>
                  <a:t> in het </a:t>
                </a:r>
                <a:r>
                  <a:rPr lang="en-US" sz="2400" b="1" dirty="0" err="1" smtClean="0">
                    <a:solidFill>
                      <a:srgbClr val="FF0000"/>
                    </a:solidFill>
                  </a:rPr>
                  <a:t>kritieke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 smtClean="0">
                    <a:solidFill>
                      <a:srgbClr val="FF0000"/>
                    </a:solidFill>
                  </a:rPr>
                  <a:t>gebied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Verwerp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!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755808" cy="4246562"/>
              </a:xfrm>
              <a:blipFill>
                <a:blip r:embed="rId2"/>
                <a:stretch>
                  <a:fillRect l="-1700" t="-2296" b="-803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286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Vorige</a:t>
            </a:r>
            <a:r>
              <a:rPr lang="en-US" dirty="0" smtClean="0"/>
              <a:t> week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Rectangle 1027"/>
              <p:cNvSpPr>
                <a:spLocks noGrp="1" noChangeAspect="1" noChangeArrowheads="1"/>
              </p:cNvSpPr>
              <p:nvPr>
                <p:ph type="body" idx="1"/>
              </p:nvPr>
            </p:nvSpPr>
            <p:spPr>
              <a:xfrm>
                <a:off x="812800" y="1773238"/>
                <a:ext cx="10755808" cy="4246562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Recap: </a:t>
                </a:r>
                <a:r>
                  <a:rPr lang="en-US" sz="2400" dirty="0" err="1" smtClean="0"/>
                  <a:t>populatie</a:t>
                </a:r>
                <a:r>
                  <a:rPr lang="en-US" sz="2400" dirty="0" smtClean="0"/>
                  <a:t> vs. </a:t>
                </a:r>
                <a:r>
                  <a:rPr lang="en-US" sz="2400" dirty="0" err="1" smtClean="0"/>
                  <a:t>steekproef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nl-NL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nl-NL" sz="2400" dirty="0" smtClean="0"/>
                  <a:t>Schatten van populatieparameters op basis van steekproefdata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Betrouwbaarheidsintervallen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Student’s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nl-NL" sz="2400" dirty="0" smtClean="0"/>
                  <a:t>-verdeling</a:t>
                </a:r>
              </a:p>
            </p:txBody>
          </p:sp>
        </mc:Choice>
        <mc:Fallback xmlns="">
          <p:sp>
            <p:nvSpPr>
              <p:cNvPr id="5123" name="Rectangle 102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2800" y="1773238"/>
                <a:ext cx="10755808" cy="4246562"/>
              </a:xfrm>
              <a:blipFill>
                <a:blip r:embed="rId2"/>
                <a:stretch>
                  <a:fillRect l="-1586" b="-258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Mei 2025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20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: </a:t>
            </a:r>
            <a:r>
              <a:rPr lang="en-US" dirty="0" err="1"/>
              <a:t>besluitvorming</a:t>
            </a:r>
            <a:r>
              <a:rPr lang="en-US" dirty="0"/>
              <a:t> in anti-submarine warfare (ASW</a:t>
            </a:r>
            <a:r>
              <a:rPr lang="en-US" dirty="0" smtClean="0"/>
              <a:t>)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755808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Stap 4: </a:t>
                </a:r>
                <a:r>
                  <a:rPr lang="en-US" sz="2400" b="1" dirty="0" err="1" smtClean="0"/>
                  <a:t>bepaal</a:t>
                </a:r>
                <a:r>
                  <a:rPr lang="en-US" sz="2400" b="1" dirty="0" smtClean="0"/>
                  <a:t> op basis van de </a:t>
                </a:r>
                <a:r>
                  <a:rPr lang="en-US" sz="2400" b="1" dirty="0" err="1" smtClean="0"/>
                  <a:t>toetsingsgrootheid</a:t>
                </a:r>
                <a:r>
                  <a:rPr lang="en-US" sz="2400" b="1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moet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worden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verworpen</a:t>
                </a:r>
                <a:r>
                  <a:rPr lang="en-US" sz="2400" b="1" dirty="0" smtClean="0"/>
                  <a:t>.</a:t>
                </a:r>
              </a:p>
              <a:p>
                <a:pPr algn="ctr"/>
                <a:endParaRPr lang="en-US" sz="2400" dirty="0"/>
              </a:p>
              <a:p>
                <a:r>
                  <a:rPr lang="en-US" sz="2400" b="1" dirty="0" err="1" smtClean="0"/>
                  <a:t>Methode</a:t>
                </a:r>
                <a:r>
                  <a:rPr lang="en-US" sz="2400" b="1" dirty="0" smtClean="0"/>
                  <a:t> 1: het </a:t>
                </a:r>
                <a:r>
                  <a:rPr lang="en-US" sz="2400" b="1" dirty="0" err="1" smtClean="0"/>
                  <a:t>kritieke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gebied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Bepaal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welke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waardes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toetsingsgrootheid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reden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geven</a:t>
                </a:r>
                <a:r>
                  <a:rPr lang="en-US" sz="2400" dirty="0" smtClean="0"/>
                  <a:t> 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Verwerp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bij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zeer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hoge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 smtClean="0"/>
                  <a:t>-scores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b="1" dirty="0" err="1" smtClean="0">
                    <a:solidFill>
                      <a:srgbClr val="00B050"/>
                    </a:solidFill>
                  </a:rPr>
                  <a:t>Acceptatiegebied</a:t>
                </a:r>
                <a:r>
                  <a:rPr lang="en-US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0,05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≤1,6449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r>
                  <a:rPr lang="en-US" sz="2400" dirty="0" smtClean="0"/>
                  <a:t>(</a:t>
                </a:r>
                <a:r>
                  <a:rPr lang="en-US" sz="2400" dirty="0" err="1" smtClean="0"/>
                  <a:t>oftewel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=865+1,6449∗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</m:ra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=874,77</m:t>
                    </m:r>
                  </m:oMath>
                </a14:m>
                <a:r>
                  <a:rPr lang="en-US" sz="2400" dirty="0" smtClean="0"/>
                  <a:t>)</a:t>
                </a:r>
                <a:endParaRPr lang="en-US" sz="2400" dirty="0"/>
              </a:p>
              <a:p>
                <a:r>
                  <a:rPr lang="en-US" sz="2400" b="1" dirty="0" err="1" smtClean="0">
                    <a:solidFill>
                      <a:srgbClr val="FF0000"/>
                    </a:solidFill>
                  </a:rPr>
                  <a:t>Kritieke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 smtClean="0">
                    <a:solidFill>
                      <a:srgbClr val="FF0000"/>
                    </a:solidFill>
                  </a:rPr>
                  <a:t>gebied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1,6449</m:t>
                    </m:r>
                  </m:oMath>
                </a14:m>
                <a:r>
                  <a:rPr lang="en-US" sz="2400" dirty="0" smtClean="0"/>
                  <a:t> (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&gt;874,77</m:t>
                    </m:r>
                  </m:oMath>
                </a14:m>
                <a:r>
                  <a:rPr lang="en-US" sz="2400" dirty="0" smtClean="0"/>
                  <a:t>)</a:t>
                </a:r>
              </a:p>
              <a:p>
                <a:endParaRPr lang="en-US" sz="2400" dirty="0" smtClean="0"/>
              </a:p>
              <a:p>
                <a:r>
                  <a:rPr lang="en-US" sz="2400" dirty="0" err="1" smtClean="0"/>
                  <a:t>Aangezien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2,5254</m:t>
                    </m:r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 err="1" smtClean="0"/>
                  <a:t>ligt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deze</a:t>
                </a:r>
                <a:r>
                  <a:rPr lang="en-US" sz="2400" dirty="0" smtClean="0"/>
                  <a:t> in het </a:t>
                </a:r>
                <a:r>
                  <a:rPr lang="en-US" sz="2400" b="1" dirty="0" err="1" smtClean="0">
                    <a:solidFill>
                      <a:srgbClr val="FF0000"/>
                    </a:solidFill>
                  </a:rPr>
                  <a:t>kritieke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 smtClean="0">
                    <a:solidFill>
                      <a:srgbClr val="FF0000"/>
                    </a:solidFill>
                  </a:rPr>
                  <a:t>gebied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Verwerp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!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755808" cy="4246562"/>
              </a:xfrm>
              <a:blipFill>
                <a:blip r:embed="rId2"/>
                <a:stretch>
                  <a:fillRect l="-1700" t="-2296" b="-803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53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: </a:t>
            </a:r>
            <a:r>
              <a:rPr lang="en-US" dirty="0" err="1"/>
              <a:t>besluitvorming</a:t>
            </a:r>
            <a:r>
              <a:rPr lang="en-US" dirty="0"/>
              <a:t> in anti-submarine warfare (ASW</a:t>
            </a:r>
            <a:r>
              <a:rPr lang="en-US" dirty="0" smtClean="0"/>
              <a:t>)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755808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Stap 4: </a:t>
                </a:r>
                <a:r>
                  <a:rPr lang="en-US" sz="2400" b="1" dirty="0" err="1" smtClean="0"/>
                  <a:t>bepaal</a:t>
                </a:r>
                <a:r>
                  <a:rPr lang="en-US" sz="2400" b="1" dirty="0" smtClean="0"/>
                  <a:t> op basis van de </a:t>
                </a:r>
                <a:r>
                  <a:rPr lang="en-US" sz="2400" b="1" dirty="0" err="1" smtClean="0"/>
                  <a:t>toetsingsgrootheid</a:t>
                </a:r>
                <a:r>
                  <a:rPr lang="en-US" sz="2400" b="1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moet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worden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verworpen</a:t>
                </a:r>
                <a:r>
                  <a:rPr lang="en-US" sz="2400" b="1" dirty="0" smtClean="0"/>
                  <a:t>.</a:t>
                </a:r>
              </a:p>
              <a:p>
                <a:pPr algn="ctr"/>
                <a:endParaRPr lang="en-US" sz="2400" dirty="0"/>
              </a:p>
              <a:p>
                <a:r>
                  <a:rPr lang="en-US" sz="2400" b="1" dirty="0" err="1" smtClean="0"/>
                  <a:t>Methode</a:t>
                </a:r>
                <a:r>
                  <a:rPr lang="en-US" sz="2400" b="1" dirty="0" smtClean="0"/>
                  <a:t> 2: de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400" b="1" dirty="0" smtClean="0"/>
                  <a:t>-</a:t>
                </a:r>
                <a:r>
                  <a:rPr lang="en-US" sz="2400" b="1" dirty="0" err="1" smtClean="0"/>
                  <a:t>waarde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Bepaal</a:t>
                </a:r>
                <a:r>
                  <a:rPr lang="en-US" sz="2400" dirty="0" smtClean="0"/>
                  <a:t> hoe </a:t>
                </a:r>
                <a:r>
                  <a:rPr lang="en-US" sz="2400" dirty="0" err="1" smtClean="0"/>
                  <a:t>groot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kans</a:t>
                </a:r>
                <a:r>
                  <a:rPr lang="en-US" sz="2400" dirty="0" smtClean="0"/>
                  <a:t> is om </a:t>
                </a:r>
                <a:r>
                  <a:rPr lang="en-US" sz="2400" b="1" dirty="0" err="1" smtClean="0"/>
                  <a:t>extremere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waardes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 smtClean="0"/>
                  <a:t>-score </a:t>
                </a:r>
                <a:r>
                  <a:rPr lang="en-US" sz="2400" dirty="0" err="1" smtClean="0"/>
                  <a:t>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krijgen</a:t>
                </a:r>
                <a:r>
                  <a:rPr lang="en-US" sz="2400" dirty="0" smtClean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Verwerp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als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 smtClean="0"/>
                  <a:t> (</a:t>
                </a:r>
                <a:r>
                  <a:rPr lang="en-US" sz="2400" dirty="0" err="1" smtClean="0"/>
                  <a:t>kans</a:t>
                </a:r>
                <a:r>
                  <a:rPr lang="en-US" sz="2400" dirty="0" smtClean="0"/>
                  <a:t> op </a:t>
                </a:r>
                <a:r>
                  <a:rPr lang="en-US" sz="2400" dirty="0" err="1" smtClean="0"/>
                  <a:t>extremere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waarde</a:t>
                </a:r>
                <a:r>
                  <a:rPr lang="en-US" sz="2400" dirty="0" smtClean="0"/>
                  <a:t> is </a:t>
                </a:r>
                <a:r>
                  <a:rPr lang="en-US" sz="2400" dirty="0" err="1" smtClean="0"/>
                  <a:t>kleiner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 smtClean="0"/>
                  <a:t>)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400" b="1" dirty="0" smtClean="0"/>
                  <a:t>-</a:t>
                </a:r>
                <a:r>
                  <a:rPr lang="en-US" sz="2400" b="1" dirty="0" err="1" smtClean="0"/>
                  <a:t>waarde</a:t>
                </a:r>
                <a:r>
                  <a:rPr lang="en-US" sz="2400" b="1" dirty="0" smtClean="0"/>
                  <a:t>: </a:t>
                </a:r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aln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≥2,5254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normalcdf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=2,5254;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99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0,0058</m:t>
                      </m:r>
                    </m:oMath>
                  </m:oMathPara>
                </a14:m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endParaRPr lang="en-US" sz="2400" dirty="0" smtClean="0"/>
              </a:p>
              <a:p>
                <a:pPr algn="ctr"/>
                <a:r>
                  <a:rPr lang="en-US" sz="2400" dirty="0" err="1" smtClean="0"/>
                  <a:t>Aangezien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=0,05</m:t>
                    </m:r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 we de </a:t>
                </a:r>
                <a:r>
                  <a:rPr lang="en-US" sz="2400" dirty="0" err="1" smtClean="0"/>
                  <a:t>nulhypothese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!</a:t>
                </a:r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755808" cy="4246562"/>
              </a:xfrm>
              <a:blipFill>
                <a:blip r:embed="rId2"/>
                <a:stretch>
                  <a:fillRect l="-1700" t="-2296" b="-1104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617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: </a:t>
            </a:r>
            <a:r>
              <a:rPr lang="en-US" dirty="0" err="1"/>
              <a:t>besluitvorming</a:t>
            </a:r>
            <a:r>
              <a:rPr lang="en-US" dirty="0"/>
              <a:t> in anti-submarine warfare (ASW</a:t>
            </a:r>
            <a:r>
              <a:rPr lang="en-US" dirty="0" smtClean="0"/>
              <a:t>)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755808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Stap 5: </a:t>
                </a:r>
                <a:r>
                  <a:rPr lang="en-US" sz="2400" b="1" dirty="0" err="1" smtClean="0"/>
                  <a:t>formuleer</a:t>
                </a:r>
                <a:r>
                  <a:rPr lang="en-US" sz="2400" b="1" dirty="0" smtClean="0"/>
                  <a:t> je </a:t>
                </a:r>
                <a:r>
                  <a:rPr lang="en-US" sz="2400" b="1" dirty="0" err="1" smtClean="0"/>
                  <a:t>conclusie</a:t>
                </a:r>
                <a:r>
                  <a:rPr lang="en-US" sz="2400" b="1" dirty="0" smtClean="0"/>
                  <a:t> in </a:t>
                </a:r>
                <a:r>
                  <a:rPr lang="en-US" sz="2400" b="1" dirty="0" err="1" smtClean="0"/>
                  <a:t>duidelijke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bewoordingen</a:t>
                </a:r>
                <a:r>
                  <a:rPr lang="en-US" sz="2400" b="1" dirty="0" smtClean="0"/>
                  <a:t> in de </a:t>
                </a:r>
                <a:r>
                  <a:rPr lang="en-US" sz="2400" b="1" dirty="0" err="1" smtClean="0"/>
                  <a:t>originele</a:t>
                </a:r>
                <a:r>
                  <a:rPr lang="en-US" sz="2400" b="1" dirty="0" smtClean="0"/>
                  <a:t> context</a:t>
                </a:r>
              </a:p>
              <a:p>
                <a:endParaRPr lang="en-US" sz="2400" dirty="0" smtClean="0"/>
              </a:p>
              <a:p>
                <a:r>
                  <a:rPr lang="en-US" sz="2400" dirty="0" err="1" smtClean="0"/>
                  <a:t>Aan</a:t>
                </a:r>
                <a:r>
                  <a:rPr lang="en-US" sz="2400" dirty="0" smtClean="0"/>
                  <a:t> de hand van 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 smtClean="0"/>
                  <a:t>-</a:t>
                </a:r>
                <a:r>
                  <a:rPr lang="en-US" sz="2400" dirty="0" err="1" smtClean="0"/>
                  <a:t>toets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hebben</a:t>
                </a:r>
                <a:r>
                  <a:rPr lang="en-US" sz="2400" dirty="0" smtClean="0"/>
                  <a:t> we met </a:t>
                </a:r>
                <a:r>
                  <a:rPr lang="en-US" sz="2400" dirty="0" err="1" smtClean="0"/>
                  <a:t>beide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methodes</a:t>
                </a:r>
                <a:r>
                  <a:rPr lang="en-US" sz="2400" dirty="0" smtClean="0"/>
                  <a:t> (</a:t>
                </a:r>
                <a:r>
                  <a:rPr lang="en-US" sz="2400" dirty="0" err="1" smtClean="0"/>
                  <a:t>kritiek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gebied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 smtClean="0"/>
                  <a:t>-</a:t>
                </a:r>
                <a:r>
                  <a:rPr lang="en-US" sz="2400" dirty="0" err="1" smtClean="0"/>
                  <a:t>waarde</a:t>
                </a:r>
                <a:r>
                  <a:rPr lang="en-US" sz="2400" dirty="0" smtClean="0"/>
                  <a:t>) </a:t>
                </a:r>
                <a:r>
                  <a:rPr lang="en-US" sz="2400" dirty="0" err="1" smtClean="0"/>
                  <a:t>besloten</a:t>
                </a:r>
                <a:r>
                  <a:rPr lang="en-US" sz="2400" dirty="0" smtClean="0"/>
                  <a:t> om de </a:t>
                </a:r>
                <a:r>
                  <a:rPr lang="en-US" sz="2400" dirty="0" err="1" smtClean="0"/>
                  <a:t>nulhypothese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verwerpen</a:t>
                </a:r>
                <a:r>
                  <a:rPr lang="en-US" sz="2400" dirty="0" smtClean="0"/>
                  <a:t>,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alternatieve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hypothese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nemen</a:t>
                </a:r>
                <a:r>
                  <a:rPr lang="en-US" sz="2400" dirty="0" smtClean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 err="1" smtClean="0"/>
                  <a:t>Dit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houdt</a:t>
                </a:r>
                <a:r>
                  <a:rPr lang="en-US" sz="2400" dirty="0" smtClean="0"/>
                  <a:t> in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het </a:t>
                </a:r>
                <a:r>
                  <a:rPr lang="en-US" sz="2400" dirty="0" err="1" smtClean="0"/>
                  <a:t>waarschijnlijk</a:t>
                </a:r>
                <a:r>
                  <a:rPr lang="en-US" sz="2400" dirty="0" smtClean="0"/>
                  <a:t> is </a:t>
                </a:r>
                <a:r>
                  <a:rPr lang="en-US" sz="2400" dirty="0" err="1" smtClean="0"/>
                  <a:t>dat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met het </a:t>
                </a:r>
                <a:r>
                  <a:rPr lang="en-US" sz="2400" dirty="0" err="1"/>
                  <a:t>nieuwe</a:t>
                </a:r>
                <a:r>
                  <a:rPr lang="en-US" sz="2400" dirty="0"/>
                  <a:t> </a:t>
                </a:r>
                <a:r>
                  <a:rPr lang="en-US" sz="2400" dirty="0" err="1" smtClean="0"/>
                  <a:t>sonarsysteem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mijnen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van </a:t>
                </a:r>
                <a:r>
                  <a:rPr lang="en-US" sz="2400" dirty="0" err="1"/>
                  <a:t>gemiddeld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grotere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afstand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al </a:t>
                </a:r>
                <a:r>
                  <a:rPr lang="en-US" sz="2400" dirty="0" err="1" smtClean="0"/>
                  <a:t>kunnen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gedetecteerd</a:t>
                </a:r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755808" cy="4246562"/>
              </a:xfrm>
              <a:blipFill>
                <a:blip r:embed="rId2"/>
                <a:stretch>
                  <a:fillRect l="-1700" t="-22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Kongsberg to deliver ASW sonars for Finnish Navy vessels"/>
          <p:cNvSpPr>
            <a:spLocks noChangeAspect="1" noChangeArrowheads="1"/>
          </p:cNvSpPr>
          <p:nvPr/>
        </p:nvSpPr>
        <p:spPr bwMode="auto">
          <a:xfrm>
            <a:off x="1775520" y="48691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4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https://www.naval-technology.com/wp-content/uploads/sites/15/2020/04/Sonars_Vesse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666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smtClean="0"/>
              <a:t>Type-I </a:t>
            </a:r>
            <a:r>
              <a:rPr lang="en-US" dirty="0" err="1" smtClean="0"/>
              <a:t>en</a:t>
            </a:r>
            <a:r>
              <a:rPr lang="en-US" dirty="0" smtClean="0"/>
              <a:t> type-II </a:t>
            </a:r>
            <a:r>
              <a:rPr lang="en-US" dirty="0" err="1" smtClean="0"/>
              <a:t>fouten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536082"/>
              </a:xfrm>
            </p:spPr>
            <p:txBody>
              <a:bodyPr/>
              <a:lstStyle/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 smtClean="0"/>
                  <a:t>Doel</a:t>
                </a:r>
                <a:r>
                  <a:rPr lang="en-US" sz="2400" b="1" dirty="0" smtClean="0"/>
                  <a:t>: </a:t>
                </a:r>
                <a:r>
                  <a:rPr lang="en-US" sz="2400" dirty="0" err="1" smtClean="0"/>
                  <a:t>zoveel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mogelijk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juiste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beslissingen</a:t>
                </a:r>
                <a:r>
                  <a:rPr lang="en-US" sz="2400" dirty="0" smtClean="0"/>
                  <a:t> (</a:t>
                </a:r>
                <a:r>
                  <a:rPr lang="en-US" sz="2400" dirty="0" err="1" smtClean="0"/>
                  <a:t>groene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cellen</a:t>
                </a:r>
                <a:r>
                  <a:rPr lang="en-US" sz="2400" dirty="0" smtClean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 smtClean="0"/>
                  <a:t>Probleem</a:t>
                </a:r>
                <a:r>
                  <a:rPr lang="en-US" sz="2400" b="1" dirty="0" smtClean="0"/>
                  <a:t>: </a:t>
                </a:r>
                <a:r>
                  <a:rPr lang="en-US" sz="2400" dirty="0" smtClean="0"/>
                  <a:t>trade-off </a:t>
                </a:r>
                <a:r>
                  <a:rPr lang="en-US" sz="2400" dirty="0" err="1" smtClean="0"/>
                  <a:t>tussen</a:t>
                </a:r>
                <a:r>
                  <a:rPr lang="en-US" sz="2400" dirty="0" smtClean="0"/>
                  <a:t> type-I </a:t>
                </a:r>
                <a:r>
                  <a:rPr lang="en-US" sz="2400" dirty="0" err="1" smtClean="0"/>
                  <a:t>fouten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type-II </a:t>
                </a:r>
                <a:r>
                  <a:rPr lang="en-US" sz="2400" dirty="0" err="1" smtClean="0"/>
                  <a:t>fouten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 smtClean="0"/>
                  <a:t> welke is </a:t>
                </a:r>
                <a:r>
                  <a:rPr lang="en-US" sz="2400" b="1" dirty="0" err="1" smtClean="0"/>
                  <a:t>erger</a:t>
                </a:r>
                <a:r>
                  <a:rPr lang="en-US" sz="2400" b="1" dirty="0" smtClean="0"/>
                  <a:t>?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536082"/>
              </a:xfrm>
              <a:blipFill>
                <a:blip r:embed="rId2"/>
                <a:stretch>
                  <a:fillRect l="-1711" b="-37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1235534"/>
                  </p:ext>
                </p:extLst>
              </p:nvPr>
            </p:nvGraphicFramePr>
            <p:xfrm>
              <a:off x="358056" y="1752991"/>
              <a:ext cx="11593288" cy="342107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98322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399898"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Beslissing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399898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1122183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</a:p>
                        <a:p>
                          <a:pPr algn="ctr"/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kan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NIET van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grotere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afstand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zeemijnen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latin typeface="RijksoverheidSansText" panose="020B0503040202060203" pitchFamily="34" charset="0"/>
                            </a:rPr>
                            <a:t>detecteren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Nieuwe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op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waarde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geschat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(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beter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dan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het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oude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Type-I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1122183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kan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WEL van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grotere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afstand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zeemijnen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latin typeface="RijksoverheidSansText" panose="020B0503040202060203" pitchFamily="34" charset="0"/>
                            </a:rPr>
                            <a:t>detecteren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 smtClean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Type-II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Nieuwe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op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waarde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geschat</a:t>
                          </a:r>
                          <a:endParaRPr lang="en-US" sz="20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beter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dan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het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oude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1235534"/>
                  </p:ext>
                </p:extLst>
              </p:nvPr>
            </p:nvGraphicFramePr>
            <p:xfrm>
              <a:off x="358056" y="1752991"/>
              <a:ext cx="11593288" cy="342107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98322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399898"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Beslissing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399898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632" t="-109231" r="-100632" b="-6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109231" r="-420" b="-69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131064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10" t="-62963" r="-200210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Nieuwe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op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waarde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geschat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(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beter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dan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het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oude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Type-I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131064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10" t="-163721" r="-200210" b="-88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Type-II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Nieuwe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op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waarde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geschat</a:t>
                          </a:r>
                          <a:endParaRPr lang="en-US" sz="20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beter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dan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het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oude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769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err="1" smtClean="0"/>
              <a:t>Onderscheidend</a:t>
            </a:r>
            <a:r>
              <a:rPr lang="en-US" dirty="0" smtClean="0"/>
              <a:t> </a:t>
            </a:r>
            <a:r>
              <a:rPr lang="en-US" dirty="0" err="1" smtClean="0"/>
              <a:t>vermogen</a:t>
            </a:r>
            <a:r>
              <a:rPr lang="en-US" dirty="0" smtClean="0"/>
              <a:t> van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hypothesetoets</a:t>
            </a: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536082"/>
              </a:xfrm>
            </p:spPr>
            <p:txBody>
              <a:bodyPr/>
              <a:lstStyle/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 smtClean="0"/>
                  <a:t>Doel</a:t>
                </a:r>
                <a:r>
                  <a:rPr lang="en-US" sz="2400" b="1" dirty="0" smtClean="0"/>
                  <a:t>: </a:t>
                </a:r>
                <a:r>
                  <a:rPr lang="en-US" sz="2400" dirty="0" err="1" smtClean="0"/>
                  <a:t>zoveel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mogelijk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juiste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beslissingen</a:t>
                </a:r>
                <a:r>
                  <a:rPr lang="en-US" sz="2400" dirty="0" smtClean="0"/>
                  <a:t> (</a:t>
                </a:r>
                <a:r>
                  <a:rPr lang="en-US" sz="2400" dirty="0" err="1" smtClean="0"/>
                  <a:t>groene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cellen</a:t>
                </a:r>
                <a:r>
                  <a:rPr lang="en-US" sz="2400" dirty="0" smtClean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 smtClean="0"/>
                  <a:t>Probleem</a:t>
                </a:r>
                <a:r>
                  <a:rPr lang="en-US" sz="2400" b="1" dirty="0" smtClean="0"/>
                  <a:t>: </a:t>
                </a:r>
                <a:r>
                  <a:rPr lang="en-US" sz="2400" dirty="0" smtClean="0"/>
                  <a:t>trade-off </a:t>
                </a:r>
                <a:r>
                  <a:rPr lang="en-US" sz="2400" dirty="0" err="1" smtClean="0"/>
                  <a:t>tussen</a:t>
                </a:r>
                <a:r>
                  <a:rPr lang="en-US" sz="2400" dirty="0" smtClean="0"/>
                  <a:t> type-I </a:t>
                </a:r>
                <a:r>
                  <a:rPr lang="en-US" sz="2400" dirty="0" err="1" smtClean="0"/>
                  <a:t>fouten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type-II </a:t>
                </a:r>
                <a:r>
                  <a:rPr lang="en-US" sz="2400" dirty="0" err="1" smtClean="0"/>
                  <a:t>fouten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 smtClean="0"/>
                  <a:t> welke is </a:t>
                </a:r>
                <a:r>
                  <a:rPr lang="en-US" sz="2400" b="1" dirty="0" err="1" smtClean="0"/>
                  <a:t>erger</a:t>
                </a:r>
                <a:r>
                  <a:rPr lang="en-US" sz="2400" b="1" dirty="0" smtClean="0"/>
                  <a:t>?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536082"/>
              </a:xfrm>
              <a:blipFill>
                <a:blip r:embed="rId2"/>
                <a:stretch>
                  <a:fillRect l="-1711" b="-37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1235534"/>
                  </p:ext>
                </p:extLst>
              </p:nvPr>
            </p:nvGraphicFramePr>
            <p:xfrm>
              <a:off x="358056" y="1752991"/>
              <a:ext cx="11593288" cy="342107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98322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399898"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Beslissing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399898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1122183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waar</a:t>
                          </a:r>
                        </a:p>
                        <a:p>
                          <a:pPr algn="ctr"/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kan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NIET van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grotere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afstand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zeemijnen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latin typeface="RijksoverheidSansText" panose="020B0503040202060203" pitchFamily="34" charset="0"/>
                            </a:rPr>
                            <a:t>detecteren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Nieuwe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op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waarde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geschat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(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beter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dan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het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oude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Type-I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1122183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nl-NL" sz="2000" dirty="0" smtClean="0">
                              <a:latin typeface="RijksoverheidSansText" panose="020B0503040202060203" pitchFamily="34" charset="0"/>
                            </a:rPr>
                            <a:t> is niet waar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kan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WEL van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grotere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afstand</a:t>
                          </a:r>
                          <a:r>
                            <a:rPr lang="en-US" sz="200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latin typeface="RijksoverheidSansText" panose="020B0503040202060203" pitchFamily="34" charset="0"/>
                            </a:rPr>
                            <a:t>zeemijnen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latin typeface="RijksoverheidSansText" panose="020B0503040202060203" pitchFamily="34" charset="0"/>
                            </a:rPr>
                            <a:t>detecteren</a:t>
                          </a:r>
                          <a:r>
                            <a:rPr lang="en-US" sz="2000" baseline="0" dirty="0" smtClean="0"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 smtClean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Type-II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Nieuwe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op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waarde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geschat</a:t>
                          </a:r>
                          <a:endParaRPr lang="en-US" sz="20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beter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dan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het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oude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1235534"/>
                  </p:ext>
                </p:extLst>
              </p:nvPr>
            </p:nvGraphicFramePr>
            <p:xfrm>
              <a:off x="358056" y="1752991"/>
              <a:ext cx="11593288" cy="342107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98322">
                      <a:extLst>
                        <a:ext uri="{9D8B030D-6E8A-4147-A177-3AD203B41FA5}">
                          <a16:colId xmlns:a16="http://schemas.microsoft.com/office/drawing/2014/main" val="3888660024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4040529881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1109201077"/>
                        </a:ext>
                      </a:extLst>
                    </a:gridCol>
                    <a:gridCol w="2898322">
                      <a:extLst>
                        <a:ext uri="{9D8B030D-6E8A-4147-A177-3AD203B41FA5}">
                          <a16:colId xmlns:a16="http://schemas.microsoft.com/office/drawing/2014/main" val="2539498206"/>
                        </a:ext>
                      </a:extLst>
                    </a:gridCol>
                  </a:tblGrid>
                  <a:tr h="399898"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Beslissing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442582"/>
                      </a:ext>
                    </a:extLst>
                  </a:tr>
                  <a:tr h="399898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latin typeface="RijksoverheidSansText" panose="020B0503040202060203" pitchFamily="34" charset="0"/>
                            </a:rPr>
                            <a:t>Werkelijkheid</a:t>
                          </a:r>
                          <a:endParaRPr lang="nl-NL" sz="2000" b="1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NL" sz="2000" dirty="0"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632" t="-109231" r="-100632" b="-6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109231" r="-420" b="-69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7621058"/>
                      </a:ext>
                    </a:extLst>
                  </a:tr>
                  <a:tr h="131064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10" t="-62963" r="-200210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Nieuwe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op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waarde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geschat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(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beter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dan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het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oude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Type-I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782"/>
                      </a:ext>
                    </a:extLst>
                  </a:tr>
                  <a:tr h="1310640">
                    <a:tc v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10" t="-163721" r="-200210" b="-88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Type-II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fout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Nieuwe</a:t>
                          </a: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sonarsysteem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wordt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op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waarde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geschat</a:t>
                          </a:r>
                          <a:endParaRPr lang="en-US" sz="2000" baseline="0" dirty="0" smtClean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  <a:p>
                          <a:pPr algn="ctr"/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(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beter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dan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 het </a:t>
                          </a:r>
                          <a:r>
                            <a:rPr lang="en-US" sz="2000" baseline="0" dirty="0" err="1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oude</a:t>
                          </a:r>
                          <a:r>
                            <a:rPr lang="en-US" sz="2000" baseline="0" dirty="0" smtClean="0">
                              <a:solidFill>
                                <a:schemeClr val="bg1"/>
                              </a:solidFill>
                              <a:latin typeface="RijksoverheidSansText" panose="020B0503040202060203" pitchFamily="34" charset="0"/>
                            </a:rPr>
                            <a:t>)</a:t>
                          </a:r>
                          <a:endParaRPr lang="nl-NL" sz="2000" dirty="0">
                            <a:solidFill>
                              <a:schemeClr val="bg1"/>
                            </a:solidFill>
                            <a:latin typeface="RijksoverheidSansText" panose="020B0503040202060203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757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6525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400110"/>
          </a:xfrm>
        </p:spPr>
        <p:txBody>
          <a:bodyPr/>
          <a:lstStyle/>
          <a:p>
            <a:pPr eaLnBrk="1" hangingPunct="1"/>
            <a:r>
              <a:rPr lang="en-US" dirty="0" smtClean="0"/>
              <a:t>Type-I </a:t>
            </a:r>
            <a:r>
              <a:rPr lang="en-US" dirty="0" err="1" smtClean="0"/>
              <a:t>en</a:t>
            </a:r>
            <a:r>
              <a:rPr lang="en-US" dirty="0" smtClean="0"/>
              <a:t> type-II </a:t>
            </a:r>
            <a:r>
              <a:rPr lang="en-US" dirty="0" err="1" smtClean="0"/>
              <a:t>fouten</a:t>
            </a:r>
            <a:endParaRPr lang="nl-NL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536082"/>
              </a:xfrm>
            </p:spPr>
            <p:txBody>
              <a:bodyPr/>
              <a:lstStyle/>
              <a:p>
                <a:r>
                  <a:rPr lang="en-US" b="1" dirty="0" smtClean="0"/>
                  <a:t>Stel nu </a:t>
                </a:r>
                <a:r>
                  <a:rPr lang="en-US" b="1" dirty="0" err="1" smtClean="0"/>
                  <a:t>dat</a:t>
                </a:r>
                <a:r>
                  <a:rPr lang="en-US" b="1" dirty="0" smtClean="0"/>
                  <a:t> het </a:t>
                </a:r>
                <a:r>
                  <a:rPr lang="en-US" b="1" dirty="0" err="1" smtClean="0"/>
                  <a:t>daadwerkelijke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gemiddelde</a:t>
                </a:r>
                <a:r>
                  <a:rPr lang="en-US" b="1" dirty="0" smtClean="0"/>
                  <a:t> van het </a:t>
                </a:r>
                <a:r>
                  <a:rPr lang="en-US" b="1" dirty="0" err="1" smtClean="0"/>
                  <a:t>nieuw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sonarsysteem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gelijk</a:t>
                </a:r>
                <a:r>
                  <a:rPr lang="en-US" b="1" dirty="0" smtClean="0"/>
                  <a:t> is </a:t>
                </a:r>
                <a:r>
                  <a:rPr lang="en-US" b="1" dirty="0" err="1" smtClean="0"/>
                  <a:t>aan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𝟖𝟕𝟓</m:t>
                    </m:r>
                  </m:oMath>
                </a14:m>
                <a:r>
                  <a:rPr lang="en-US" b="1" dirty="0" smtClean="0"/>
                  <a:t> (</a:t>
                </a:r>
                <a:r>
                  <a:rPr lang="en-US" b="1" dirty="0" err="1" smtClean="0"/>
                  <a:t>dus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 smtClean="0"/>
                  <a:t> is </a:t>
                </a:r>
                <a:r>
                  <a:rPr lang="en-US" b="1" dirty="0" err="1" smtClean="0"/>
                  <a:t>waar</a:t>
                </a:r>
                <a:r>
                  <a:rPr lang="en-US" b="1" dirty="0" smtClean="0"/>
                  <a:t>). Wat is </a:t>
                </a:r>
                <a:r>
                  <a:rPr lang="en-US" b="1" dirty="0" err="1" smtClean="0"/>
                  <a:t>dan</a:t>
                </a:r>
                <a:r>
                  <a:rPr lang="en-US" b="1" dirty="0"/>
                  <a:t> </a:t>
                </a:r>
                <a:r>
                  <a:rPr lang="en-US" b="1" dirty="0" smtClean="0"/>
                  <a:t>de </a:t>
                </a:r>
                <a:r>
                  <a:rPr lang="en-US" b="1" dirty="0" err="1" smtClean="0"/>
                  <a:t>kracht</a:t>
                </a:r>
                <a:r>
                  <a:rPr lang="en-US" b="1" dirty="0" smtClean="0"/>
                  <a:t> </a:t>
                </a:r>
                <a:r>
                  <a:rPr lang="en-US" b="1" dirty="0" smtClean="0"/>
                  <a:t>van </a:t>
                </a:r>
                <a:r>
                  <a:rPr lang="en-US" b="1" dirty="0" err="1" smtClean="0"/>
                  <a:t>deze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hypothesetoets</a:t>
                </a:r>
                <a:r>
                  <a:rPr lang="en-US" b="1" dirty="0" smtClean="0"/>
                  <a:t> (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b="1" dirty="0" smtClean="0"/>
                  <a:t>)?</a:t>
                </a:r>
                <a:endParaRPr lang="en-US" b="1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We </a:t>
                </a:r>
                <a:r>
                  <a:rPr lang="en-US" dirty="0" err="1" smtClean="0"/>
                  <a:t>hebben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eerder</a:t>
                </a:r>
                <a:r>
                  <a:rPr lang="en-US" dirty="0" smtClean="0"/>
                  <a:t> het </a:t>
                </a:r>
                <a:r>
                  <a:rPr lang="en-US" dirty="0" err="1" smtClean="0"/>
                  <a:t>acceptatiegebied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bepaald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namelijk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874,77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02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Indien</a:t>
                </a:r>
                <a:r>
                  <a:rPr lang="en-US" dirty="0" smtClean="0"/>
                  <a:t> het </a:t>
                </a:r>
                <a:r>
                  <a:rPr lang="en-US" dirty="0" err="1" smtClean="0"/>
                  <a:t>werkelijke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gemiddelde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=875</m:t>
                    </m:r>
                  </m:oMath>
                </a14:m>
                <a:r>
                  <a:rPr lang="en-US" dirty="0" smtClean="0"/>
                  <a:t> is, </a:t>
                </a:r>
                <a:r>
                  <a:rPr lang="en-US" dirty="0" err="1" smtClean="0"/>
                  <a:t>dan</a:t>
                </a:r>
                <a:r>
                  <a:rPr lang="en-US" dirty="0" smtClean="0"/>
                  <a:t> is de </a:t>
                </a:r>
                <a:r>
                  <a:rPr lang="en-US" dirty="0" err="1" smtClean="0"/>
                  <a:t>bijbehorende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 smtClean="0"/>
                  <a:t>-score </a:t>
                </a:r>
                <a:r>
                  <a:rPr lang="en-US" dirty="0" err="1" smtClean="0"/>
                  <a:t>gelijk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aan</a:t>
                </a:r>
                <a:r>
                  <a:rPr lang="en-US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874,7702−875</m:t>
                          </m:r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42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=−0,0387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b="1" dirty="0" err="1" smtClean="0"/>
                  <a:t>Kans</a:t>
                </a:r>
                <a:r>
                  <a:rPr lang="en-US" b="1" dirty="0" smtClean="0"/>
                  <a:t> op type-II </a:t>
                </a:r>
                <a:r>
                  <a:rPr lang="en-US" b="1" dirty="0" err="1" smtClean="0"/>
                  <a:t>fout</a:t>
                </a:r>
                <a:r>
                  <a:rPr lang="en-US" b="1" dirty="0"/>
                  <a:t>:</a:t>
                </a:r>
                <a:endParaRPr lang="en-US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normalcdf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=−1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99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=−0,0387;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≈0,4846</m:t>
                      </m:r>
                    </m:oMath>
                  </m:oMathPara>
                </a14:m>
                <a:endParaRPr lang="en-US" b="0" dirty="0" smtClean="0"/>
              </a:p>
              <a:p>
                <a:r>
                  <a:rPr lang="en-US" b="1" dirty="0" err="1" smtClean="0"/>
                  <a:t>Onderscheiden</a:t>
                </a:r>
                <a:r>
                  <a:rPr lang="en-US" b="1" dirty="0" err="1" smtClean="0"/>
                  <a:t>d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vermogen</a:t>
                </a:r>
                <a:r>
                  <a:rPr lang="en-US" b="1" dirty="0" smtClean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1−0,4846=0,5154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Met 51,54% </a:t>
                </a:r>
                <a:r>
                  <a:rPr lang="en-US" b="1" dirty="0" err="1" smtClean="0"/>
                  <a:t>kans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wordt</a:t>
                </a:r>
                <a:r>
                  <a:rPr lang="en-US" b="1" dirty="0" smtClean="0"/>
                  <a:t> de </a:t>
                </a:r>
                <a:r>
                  <a:rPr lang="en-US" b="1" dirty="0" err="1" smtClean="0"/>
                  <a:t>nulhypothese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verworpen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als</a:t>
                </a:r>
                <a:r>
                  <a:rPr lang="en-US" b="1" dirty="0" smtClean="0"/>
                  <a:t> in </a:t>
                </a:r>
                <a:r>
                  <a:rPr lang="en-US" b="1" dirty="0" err="1" smtClean="0"/>
                  <a:t>plaats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daarvan</a:t>
                </a:r>
                <a:r>
                  <a:rPr lang="en-US" b="1" dirty="0" smtClean="0"/>
                  <a:t> de </a:t>
                </a:r>
                <a:r>
                  <a:rPr lang="en-US" b="1" dirty="0" err="1" smtClean="0"/>
                  <a:t>alternatieve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hypothese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𝟖𝟕𝟓</m:t>
                    </m:r>
                  </m:oMath>
                </a14:m>
                <a:r>
                  <a:rPr lang="en-US" b="1" dirty="0" smtClean="0"/>
                  <a:t> geldt.</a:t>
                </a:r>
                <a:endParaRPr lang="en-US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</p:txBody>
          </p:sp>
        </mc:Choice>
        <mc:Fallback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536082"/>
              </a:xfrm>
              <a:blipFill>
                <a:blip r:embed="rId2"/>
                <a:stretch>
                  <a:fillRect l="-1597" t="-1882" r="-171" b="-241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534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Samenvatting</a:t>
            </a: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755808" cy="4246562"/>
          </a:xfrm>
        </p:spPr>
        <p:txBody>
          <a:bodyPr/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 smtClean="0"/>
              <a:t>Het </a:t>
            </a:r>
            <a:r>
              <a:rPr lang="en-US" sz="2400" dirty="0" err="1" smtClean="0"/>
              <a:t>proces</a:t>
            </a:r>
            <a:r>
              <a:rPr lang="en-US" sz="2400" dirty="0" smtClean="0"/>
              <a:t> van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hypothesetoets</a:t>
            </a:r>
            <a:endParaRPr lang="en-US" sz="2400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 smtClean="0"/>
              <a:t>Effect van type-I </a:t>
            </a:r>
            <a:r>
              <a:rPr lang="en-US" sz="2400" dirty="0" err="1" smtClean="0"/>
              <a:t>en</a:t>
            </a:r>
            <a:r>
              <a:rPr lang="en-US" sz="2400" dirty="0" smtClean="0"/>
              <a:t> type-II </a:t>
            </a:r>
            <a:r>
              <a:rPr lang="en-US" sz="2400" dirty="0" err="1" smtClean="0"/>
              <a:t>fouten</a:t>
            </a:r>
            <a:endParaRPr lang="en-US" sz="2400" dirty="0" smtClean="0"/>
          </a:p>
          <a:p>
            <a:pPr eaLnBrk="1" hangingPunct="1"/>
            <a:endParaRPr lang="en-US" sz="2400" dirty="0"/>
          </a:p>
          <a:p>
            <a:r>
              <a:rPr lang="en-US" sz="2400" b="1" dirty="0" err="1" smtClean="0">
                <a:latin typeface="RijksoverheidSansText" panose="020B0503040202060203" pitchFamily="34" charset="0"/>
              </a:rPr>
              <a:t>Huiswerk</a:t>
            </a:r>
            <a:r>
              <a:rPr lang="en-US" sz="2400" b="1" dirty="0">
                <a:latin typeface="RijksoverheidSansText" panose="020B0503040202060203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ijksoverheidSansText" panose="020B0503040202060203" pitchFamily="34" charset="0"/>
              </a:rPr>
              <a:t>Lezen</a:t>
            </a:r>
            <a:r>
              <a:rPr lang="en-US" sz="2400" dirty="0">
                <a:latin typeface="RijksoverheidSansText" panose="020B0503040202060203" pitchFamily="34" charset="0"/>
              </a:rPr>
              <a:t> van A. Buijs: </a:t>
            </a:r>
            <a:r>
              <a:rPr lang="en-US" sz="2400" dirty="0" err="1">
                <a:latin typeface="RijksoverheidSansText" panose="020B0503040202060203" pitchFamily="34" charset="0"/>
              </a:rPr>
              <a:t>hoofdstuk</a:t>
            </a:r>
            <a:r>
              <a:rPr lang="en-US" sz="2400" dirty="0">
                <a:latin typeface="RijksoverheidSansText" panose="020B0503040202060203" pitchFamily="34" charset="0"/>
              </a:rPr>
              <a:t> </a:t>
            </a:r>
            <a:r>
              <a:rPr lang="en-US" sz="2400" dirty="0" smtClean="0">
                <a:latin typeface="RijksoverheidSansText" panose="020B0503040202060203" pitchFamily="34" charset="0"/>
              </a:rPr>
              <a:t>9.1 </a:t>
            </a:r>
            <a:r>
              <a:rPr lang="en-US" sz="2400" dirty="0">
                <a:latin typeface="RijksoverheidSansText" panose="020B0503040202060203" pitchFamily="34" charset="0"/>
              </a:rPr>
              <a:t>(</a:t>
            </a:r>
            <a:r>
              <a:rPr lang="en-US" sz="2400" dirty="0" err="1">
                <a:latin typeface="RijksoverheidSansText" panose="020B0503040202060203" pitchFamily="34" charset="0"/>
              </a:rPr>
              <a:t>blz</a:t>
            </a:r>
            <a:r>
              <a:rPr lang="en-US" sz="2400" dirty="0">
                <a:latin typeface="RijksoverheidSansText" panose="020B0503040202060203" pitchFamily="34" charset="0"/>
              </a:rPr>
              <a:t>. </a:t>
            </a:r>
            <a:r>
              <a:rPr lang="en-US" sz="2400" dirty="0" smtClean="0">
                <a:latin typeface="RijksoverheidSansText" panose="020B0503040202060203" pitchFamily="34" charset="0"/>
              </a:rPr>
              <a:t>281-289), 9.3 (</a:t>
            </a:r>
            <a:r>
              <a:rPr lang="en-US" sz="2400" dirty="0" err="1" smtClean="0">
                <a:latin typeface="RijksoverheidSansText" panose="020B0503040202060203" pitchFamily="34" charset="0"/>
              </a:rPr>
              <a:t>blz</a:t>
            </a:r>
            <a:r>
              <a:rPr lang="en-US" sz="2400" dirty="0" smtClean="0">
                <a:latin typeface="RijksoverheidSansText" panose="020B0503040202060203" pitchFamily="34" charset="0"/>
              </a:rPr>
              <a:t>. 293-297)</a:t>
            </a:r>
            <a:endParaRPr lang="en-US" sz="2400" dirty="0">
              <a:latin typeface="RijksoverheidSansText" panose="020B050304020206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ijksoverheidSansText" panose="020B0503040202060203" pitchFamily="34" charset="0"/>
              </a:rPr>
              <a:t>Opdrachten</a:t>
            </a:r>
            <a:r>
              <a:rPr lang="en-US" sz="2400" dirty="0">
                <a:latin typeface="RijksoverheidSansText" panose="020B0503040202060203" pitchFamily="34" charset="0"/>
              </a:rPr>
              <a:t>: 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ijksoverheidSansText" panose="020B0503040202060203" pitchFamily="34" charset="0"/>
              </a:rPr>
              <a:t>Hoofdstuk</a:t>
            </a:r>
            <a:r>
              <a:rPr lang="en-US" sz="2400" dirty="0">
                <a:latin typeface="RijksoverheidSansText" panose="020B0503040202060203" pitchFamily="34" charset="0"/>
              </a:rPr>
              <a:t> 9</a:t>
            </a:r>
            <a:r>
              <a:rPr lang="en-US" sz="2400" dirty="0" smtClean="0">
                <a:latin typeface="RijksoverheidSansText" panose="020B0503040202060203" pitchFamily="34" charset="0"/>
              </a:rPr>
              <a:t>: m1-m6, 9.3, 9.5, 9.7, 9.11, 9.14, 9.20</a:t>
            </a:r>
            <a:endParaRPr lang="en-US" sz="2400" dirty="0">
              <a:latin typeface="RijksoverheidSansText" panose="020B0503040202060203" pitchFamily="34" charset="0"/>
            </a:endParaRPr>
          </a:p>
          <a:p>
            <a:pPr eaLnBrk="1" hangingPunct="1"/>
            <a:endParaRPr lang="en-US" sz="2400" dirty="0"/>
          </a:p>
          <a:p>
            <a:pPr eaLnBrk="1" hangingPunct="1"/>
            <a:endParaRPr lang="en-US" sz="2400" b="1" dirty="0" smtClean="0"/>
          </a:p>
          <a:p>
            <a:pPr eaLnBrk="1" hangingPunct="1"/>
            <a:r>
              <a:rPr lang="en-US" sz="2400" b="1" dirty="0" err="1" smtClean="0"/>
              <a:t>Volgende</a:t>
            </a:r>
            <a:r>
              <a:rPr lang="en-US" sz="2400" b="1" dirty="0" smtClean="0"/>
              <a:t> les: </a:t>
            </a:r>
            <a:r>
              <a:rPr lang="en-US" sz="2400" dirty="0" smtClean="0"/>
              <a:t>de chi-</a:t>
            </a:r>
            <a:r>
              <a:rPr lang="en-US" sz="2400" dirty="0" err="1" smtClean="0"/>
              <a:t>kwadraatverdeling</a:t>
            </a:r>
            <a:endParaRPr lang="en-US" sz="2400" dirty="0"/>
          </a:p>
        </p:txBody>
      </p:sp>
      <p:sp>
        <p:nvSpPr>
          <p:cNvPr id="614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54EBD1-29D6-4680-A43E-6930799C0313}" type="datetime4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 april 2025</a:t>
            </a:fld>
            <a:endParaRPr kumimoji="0" lang="nl-NL" sz="11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89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Leerdoelen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nl-NL" sz="2400" dirty="0" smtClean="0"/>
                  <a:t>Aan het eind van dit college kunnen studenten:</a:t>
                </a:r>
              </a:p>
              <a:p>
                <a:endParaRPr lang="nl-NL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Het </a:t>
                </a:r>
                <a:r>
                  <a:rPr lang="en-US" sz="2400" dirty="0"/>
                  <a:t>concept van </a:t>
                </a:r>
                <a:r>
                  <a:rPr lang="en-US" sz="2400" dirty="0" err="1"/>
                  <a:t>hypothesetoetsing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uitleggen</a:t>
                </a:r>
                <a:r>
                  <a:rPr lang="en-US" sz="2400" dirty="0"/>
                  <a:t> in </a:t>
                </a:r>
                <a:r>
                  <a:rPr lang="en-US" sz="2400" dirty="0" err="1"/>
                  <a:t>eigen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woorden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belangrijke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begrippen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kunnen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benoemen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Nul</a:t>
                </a:r>
                <a:r>
                  <a:rPr lang="en-US" sz="2400" dirty="0"/>
                  <a:t>-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alternatieve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hypothesen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formuleren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aan</a:t>
                </a:r>
                <a:r>
                  <a:rPr lang="en-US" sz="2400" dirty="0"/>
                  <a:t> de hand van </a:t>
                </a:r>
                <a:r>
                  <a:rPr lang="en-US" sz="2400" dirty="0" err="1"/>
                  <a:t>een</a:t>
                </a:r>
                <a:r>
                  <a:rPr lang="en-US" sz="2400" dirty="0"/>
                  <a:t> casus.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De </a:t>
                </a:r>
                <a:r>
                  <a:rPr lang="en-US" sz="2400" dirty="0" err="1"/>
                  <a:t>verschillen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tussen</a:t>
                </a:r>
                <a:r>
                  <a:rPr lang="en-US" sz="2400" dirty="0"/>
                  <a:t> type-I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type-II </a:t>
                </a:r>
                <a:r>
                  <a:rPr lang="en-US" sz="2400" dirty="0" err="1"/>
                  <a:t>fouten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hun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interactie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begrijpen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toets</a:t>
                </a:r>
                <a:r>
                  <a:rPr lang="en-US" sz="2400" dirty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 smtClean="0"/>
                  <a:t>-</a:t>
                </a:r>
                <a:r>
                  <a:rPr lang="en-US" sz="2400" dirty="0" err="1" smtClean="0"/>
                  <a:t>toets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uitvoeren</a:t>
                </a:r>
                <a:r>
                  <a:rPr lang="en-US" sz="2400" dirty="0" smtClean="0"/>
                  <a:t> </a:t>
                </a:r>
                <a:r>
                  <a:rPr lang="en-US" sz="2400" dirty="0" err="1"/>
                  <a:t>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interpreteren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5" t="-22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Metafoor</a:t>
            </a:r>
            <a:r>
              <a:rPr lang="en-US" dirty="0" smtClean="0"/>
              <a:t>: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rechter</a:t>
            </a:r>
            <a:r>
              <a:rPr lang="en-US" dirty="0" smtClean="0"/>
              <a:t> in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strafzaak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683800" cy="4246562"/>
          </a:xfrm>
        </p:spPr>
        <p:txBody>
          <a:bodyPr/>
          <a:lstStyle/>
          <a:p>
            <a:r>
              <a:rPr lang="en-US" sz="2400" dirty="0" err="1" smtClean="0"/>
              <a:t>Stel</a:t>
            </a:r>
            <a:r>
              <a:rPr lang="en-US" sz="2400" dirty="0" smtClean="0"/>
              <a:t> je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rechter</a:t>
            </a:r>
            <a:r>
              <a:rPr lang="en-US" sz="2400" dirty="0" smtClean="0"/>
              <a:t> </a:t>
            </a:r>
            <a:r>
              <a:rPr lang="en-US" sz="2400" dirty="0" err="1" smtClean="0"/>
              <a:t>voor</a:t>
            </a:r>
            <a:r>
              <a:rPr lang="en-US" sz="2400" dirty="0" smtClean="0"/>
              <a:t> die in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strafzaak</a:t>
            </a:r>
            <a:r>
              <a:rPr lang="en-US" sz="2400" dirty="0" smtClean="0"/>
              <a:t> </a:t>
            </a:r>
            <a:r>
              <a:rPr lang="en-US" sz="2400" dirty="0" err="1" smtClean="0"/>
              <a:t>moet</a:t>
            </a:r>
            <a:r>
              <a:rPr lang="en-US" sz="2400" dirty="0" smtClean="0"/>
              <a:t> </a:t>
            </a:r>
            <a:r>
              <a:rPr lang="en-US" sz="2400" dirty="0" err="1" smtClean="0"/>
              <a:t>beslissen</a:t>
            </a:r>
            <a:r>
              <a:rPr lang="en-US" sz="2400" dirty="0" smtClean="0"/>
              <a:t> over het lot van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verdachte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b="1" dirty="0" err="1" smtClean="0"/>
              <a:t>Onschuldpresumptie</a:t>
            </a:r>
            <a:r>
              <a:rPr lang="en-US" sz="2400" b="1" dirty="0" smtClean="0"/>
              <a:t>: </a:t>
            </a:r>
            <a:r>
              <a:rPr lang="en-US" sz="2400" i="1" dirty="0" smtClean="0"/>
              <a:t>“</a:t>
            </a:r>
            <a:r>
              <a:rPr lang="en-US" sz="2400" i="1" dirty="0" err="1" smtClean="0"/>
              <a:t>een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ieder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tegen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wie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een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vervolging</a:t>
            </a:r>
            <a:r>
              <a:rPr lang="en-US" sz="2400" i="1" dirty="0" smtClean="0"/>
              <a:t> is </a:t>
            </a:r>
            <a:r>
              <a:rPr lang="en-US" sz="2400" i="1" dirty="0" err="1" smtClean="0"/>
              <a:t>ingesteld</a:t>
            </a:r>
            <a:r>
              <a:rPr lang="en-US" sz="2400" i="1" dirty="0" smtClean="0"/>
              <a:t>, </a:t>
            </a:r>
            <a:r>
              <a:rPr lang="en-US" sz="2400" i="1" dirty="0" err="1" smtClean="0"/>
              <a:t>wordt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voor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onschuldig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gehouden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totdat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zijn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schuld</a:t>
            </a:r>
            <a:r>
              <a:rPr lang="en-US" sz="2400" i="1" dirty="0" smtClean="0"/>
              <a:t> in </a:t>
            </a:r>
            <a:r>
              <a:rPr lang="en-US" sz="2400" i="1" dirty="0" err="1" smtClean="0"/>
              <a:t>rechte</a:t>
            </a:r>
            <a:r>
              <a:rPr lang="en-US" sz="2400" i="1" dirty="0" smtClean="0"/>
              <a:t> is </a:t>
            </a:r>
            <a:r>
              <a:rPr lang="en-US" sz="2400" i="1" dirty="0" err="1" smtClean="0"/>
              <a:t>komen</a:t>
            </a:r>
            <a:r>
              <a:rPr lang="en-US" sz="2400" i="1" dirty="0" smtClean="0"/>
              <a:t> vast </a:t>
            </a:r>
            <a:r>
              <a:rPr lang="en-US" sz="2400" i="1" dirty="0" err="1" smtClean="0"/>
              <a:t>te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staan</a:t>
            </a:r>
            <a:r>
              <a:rPr lang="en-US" sz="2400" i="1" dirty="0" smtClean="0"/>
              <a:t>.”</a:t>
            </a:r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2276872"/>
            <a:ext cx="4329953" cy="288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7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Metafoor</a:t>
            </a:r>
            <a:r>
              <a:rPr lang="en-US" dirty="0" smtClean="0"/>
              <a:t>: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rechter</a:t>
            </a:r>
            <a:r>
              <a:rPr lang="en-US" dirty="0" smtClean="0"/>
              <a:t> in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strafzaak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683800" cy="4246562"/>
          </a:xfrm>
        </p:spPr>
        <p:txBody>
          <a:bodyPr/>
          <a:lstStyle/>
          <a:p>
            <a:r>
              <a:rPr lang="en-US" sz="2400" b="1" dirty="0" err="1" smtClean="0"/>
              <a:t>Welke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stappen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moet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rechter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doorlopen</a:t>
            </a:r>
            <a:r>
              <a:rPr lang="en-US" sz="2400" b="1" dirty="0" smtClean="0"/>
              <a:t> om </a:t>
            </a:r>
            <a:r>
              <a:rPr lang="en-US" sz="2400" b="1" dirty="0" err="1" smtClean="0"/>
              <a:t>uiteindelijk</a:t>
            </a:r>
            <a:r>
              <a:rPr lang="en-US" sz="2400" b="1" dirty="0" smtClean="0"/>
              <a:t> tot </a:t>
            </a:r>
            <a:r>
              <a:rPr lang="en-US" sz="2400" b="1" dirty="0" err="1" smtClean="0"/>
              <a:t>een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vonnis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komen</a:t>
            </a:r>
            <a:r>
              <a:rPr lang="en-US" sz="2400" b="1" dirty="0" smtClean="0"/>
              <a:t>?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2325729"/>
            <a:ext cx="5254905" cy="3048694"/>
          </a:xfrm>
          <a:prstGeom prst="rect">
            <a:avLst/>
          </a:prstGeom>
        </p:spPr>
      </p:pic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67" y="2325729"/>
            <a:ext cx="5421465" cy="30486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9416" y="5445224"/>
            <a:ext cx="5382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RijksoverheidSansText" panose="020B0503040202060203" pitchFamily="34" charset="0"/>
              </a:rPr>
              <a:t>https://www.telegraaf.nl/images/1540x866/filters:format(jpeg):quality(50)/cdn-kiosk-api.telegraaf.nl/838afdf6-5b94-11ed-a6d7-0217670beecd.jpg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80529" y="5434639"/>
            <a:ext cx="5382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RijksoverheidSansText" panose="020B0503040202060203" pitchFamily="34" charset="0"/>
              </a:rPr>
              <a:t>https://www.mensenrechten.nl/binaries/large/content/gallery/mensenrechten/content-afbeeldingen/toegang-tot-het-recht/rechter-slaat-met-voorzittershamer.jpg</a:t>
            </a:r>
          </a:p>
        </p:txBody>
      </p:sp>
    </p:spTree>
    <p:extLst>
      <p:ext uri="{BB962C8B-B14F-4D97-AF65-F5344CB8AC3E}">
        <p14:creationId xmlns:p14="http://schemas.microsoft.com/office/powerpoint/2010/main" val="141628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Metafoor</a:t>
            </a:r>
            <a:r>
              <a:rPr lang="en-US" dirty="0" smtClean="0"/>
              <a:t>: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rechter</a:t>
            </a:r>
            <a:r>
              <a:rPr lang="en-US" dirty="0" smtClean="0"/>
              <a:t> in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strafzaak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</p:spPr>
            <p:txBody>
              <a:bodyPr/>
              <a:lstStyle/>
              <a:p>
                <a:r>
                  <a:rPr lang="en-US" sz="2400" b="1" dirty="0" smtClean="0"/>
                  <a:t>Stap 1: </a:t>
                </a:r>
                <a:r>
                  <a:rPr lang="en-US" sz="2400" dirty="0" err="1" smtClean="0"/>
                  <a:t>ga</a:t>
                </a:r>
                <a:r>
                  <a:rPr lang="en-US" sz="2400" dirty="0" smtClean="0"/>
                  <a:t> uit van </a:t>
                </a:r>
                <a:r>
                  <a:rPr lang="en-US" sz="2400" dirty="0" err="1" smtClean="0"/>
                  <a:t>een</a:t>
                </a:r>
                <a:r>
                  <a:rPr lang="en-US" sz="2400" dirty="0" smtClean="0"/>
                  <a:t> (</a:t>
                </a:r>
                <a:r>
                  <a:rPr lang="en-US" sz="2400" dirty="0" err="1" smtClean="0"/>
                  <a:t>neutrale</a:t>
                </a:r>
                <a:r>
                  <a:rPr lang="en-US" sz="2400" dirty="0" smtClean="0"/>
                  <a:t>) </a:t>
                </a:r>
                <a:r>
                  <a:rPr lang="en-US" sz="2400" dirty="0" err="1" smtClean="0"/>
                  <a:t>veronderstelling</a:t>
                </a:r>
                <a:r>
                  <a:rPr lang="en-US" sz="2400" dirty="0" smtClean="0"/>
                  <a:t> die je </a:t>
                </a:r>
                <a:r>
                  <a:rPr lang="en-US" sz="2400" dirty="0" err="1" smtClean="0"/>
                  <a:t>gaat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toetsen</a:t>
                </a:r>
                <a:r>
                  <a:rPr lang="en-US" sz="2400" dirty="0" smtClean="0"/>
                  <a:t> (de </a:t>
                </a:r>
                <a:r>
                  <a:rPr lang="en-US" sz="2400" b="1" dirty="0" err="1" smtClean="0">
                    <a:solidFill>
                      <a:schemeClr val="accent1"/>
                    </a:solidFill>
                  </a:rPr>
                  <a:t>nulhypothese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 smtClean="0"/>
                  <a:t>de </a:t>
                </a:r>
                <a:r>
                  <a:rPr lang="en-US" sz="2400" dirty="0" err="1" smtClean="0"/>
                  <a:t>verdachte</a:t>
                </a:r>
                <a:r>
                  <a:rPr lang="en-US" sz="2400" dirty="0" smtClean="0"/>
                  <a:t> is </a:t>
                </a:r>
                <a:r>
                  <a:rPr lang="en-US" sz="2400" dirty="0" err="1" smtClean="0"/>
                  <a:t>onschuldig</a:t>
                </a:r>
                <a:endParaRPr lang="en-US" sz="2400" dirty="0" smtClean="0"/>
              </a:p>
              <a:p>
                <a:endParaRPr lang="en-US" sz="2400" b="1" dirty="0"/>
              </a:p>
              <a:p>
                <a:r>
                  <a:rPr lang="en-US" sz="2400" dirty="0" err="1" smtClean="0"/>
                  <a:t>Mocht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onschuld</a:t>
                </a:r>
                <a:r>
                  <a:rPr lang="en-US" sz="2400" dirty="0" smtClean="0"/>
                  <a:t> van de </a:t>
                </a:r>
                <a:r>
                  <a:rPr lang="en-US" sz="2400" dirty="0" err="1" smtClean="0"/>
                  <a:t>verdachte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niet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waarschijnlijk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zijn</a:t>
                </a:r>
                <a:r>
                  <a:rPr lang="en-US" sz="2400" dirty="0" smtClean="0"/>
                  <a:t>, </a:t>
                </a:r>
                <a:r>
                  <a:rPr lang="en-US" sz="2400" dirty="0" err="1" smtClean="0"/>
                  <a:t>dan</a:t>
                </a:r>
                <a:r>
                  <a:rPr lang="en-US" sz="2400" dirty="0" smtClean="0"/>
                  <a:t> </a:t>
                </a:r>
                <a:r>
                  <a:rPr lang="en-US" sz="2400" b="1" dirty="0" err="1" smtClean="0"/>
                  <a:t>verwerpt</a:t>
                </a:r>
                <a:r>
                  <a:rPr lang="en-US" sz="2400" b="1" dirty="0" smtClean="0"/>
                  <a:t> </a:t>
                </a:r>
                <a:r>
                  <a:rPr lang="en-US" sz="2400" dirty="0" smtClean="0"/>
                  <a:t>de </a:t>
                </a:r>
                <a:r>
                  <a:rPr lang="en-US" sz="2400" dirty="0" err="1" smtClean="0"/>
                  <a:t>rechter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deze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neemt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hij</a:t>
                </a:r>
                <a:r>
                  <a:rPr lang="en-US" sz="2400" dirty="0" smtClean="0"/>
                  <a:t> / </a:t>
                </a:r>
                <a:r>
                  <a:rPr lang="en-US" sz="2400" dirty="0" err="1" smtClean="0"/>
                  <a:t>zij</a:t>
                </a:r>
                <a:r>
                  <a:rPr lang="en-US" sz="2400" dirty="0" smtClean="0"/>
                  <a:t> de </a:t>
                </a:r>
                <a:r>
                  <a:rPr lang="en-US" sz="2400" b="1" dirty="0" err="1" smtClean="0">
                    <a:solidFill>
                      <a:schemeClr val="accent1"/>
                    </a:solidFill>
                  </a:rPr>
                  <a:t>alternatieve</a:t>
                </a:r>
                <a:r>
                  <a:rPr lang="en-US" sz="2400" b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2400" b="1" dirty="0" err="1" smtClean="0">
                    <a:solidFill>
                      <a:schemeClr val="accent1"/>
                    </a:solidFill>
                  </a:rPr>
                  <a:t>hypothese</a:t>
                </a:r>
                <a:r>
                  <a:rPr lang="en-US" sz="2400" b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aan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 smtClean="0"/>
                  <a:t>de </a:t>
                </a:r>
                <a:r>
                  <a:rPr lang="en-US" sz="2400" dirty="0" err="1" smtClean="0"/>
                  <a:t>verdachte</a:t>
                </a:r>
                <a:r>
                  <a:rPr lang="en-US" sz="2400" dirty="0" smtClean="0"/>
                  <a:t> is </a:t>
                </a:r>
                <a:r>
                  <a:rPr lang="en-US" sz="2400" dirty="0" err="1" smtClean="0"/>
                  <a:t>schuldig</a:t>
                </a:r>
                <a:endParaRPr lang="en-US" sz="2400" dirty="0"/>
              </a:p>
              <a:p>
                <a:endParaRPr lang="en-US" sz="2400" b="1" dirty="0" smtClean="0"/>
              </a:p>
              <a:p>
                <a:r>
                  <a:rPr lang="en-US" sz="2400" b="1" dirty="0" err="1" smtClean="0"/>
                  <a:t>Onschuldspresumptie</a:t>
                </a:r>
                <a:r>
                  <a:rPr lang="en-US" sz="2400" b="1" dirty="0" smtClean="0"/>
                  <a:t>: </a:t>
                </a:r>
                <a:r>
                  <a:rPr lang="en-US" sz="2400" dirty="0" smtClean="0"/>
                  <a:t>de </a:t>
                </a:r>
                <a:r>
                  <a:rPr lang="en-US" sz="2400" dirty="0" err="1" smtClean="0"/>
                  <a:t>nulhypothese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alleen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verworpen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als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aannemelijk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kan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worden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gemaakt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alternatieve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hypothese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waar</a:t>
                </a:r>
                <a:r>
                  <a:rPr lang="en-US" sz="2400" dirty="0" smtClean="0"/>
                  <a:t> is.</a:t>
                </a:r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  <a:p>
                <a:endParaRPr lang="en-US" sz="2400" b="1" dirty="0" smtClean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3238"/>
                <a:ext cx="10683800" cy="4246562"/>
              </a:xfrm>
              <a:blipFill>
                <a:blip r:embed="rId2"/>
                <a:stretch>
                  <a:fillRect l="-1711" t="-2296" b="-243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721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Metafoor</a:t>
            </a:r>
            <a:r>
              <a:rPr lang="en-US" dirty="0" smtClean="0"/>
              <a:t>: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rechter</a:t>
            </a:r>
            <a:r>
              <a:rPr lang="en-US" dirty="0" smtClean="0"/>
              <a:t> in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strafzaak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1044768" cy="4246562"/>
          </a:xfrm>
        </p:spPr>
        <p:txBody>
          <a:bodyPr/>
          <a:lstStyle/>
          <a:p>
            <a:r>
              <a:rPr lang="en-US" sz="2400" b="1" dirty="0" err="1" smtClean="0"/>
              <a:t>Stap</a:t>
            </a:r>
            <a:r>
              <a:rPr lang="en-US" sz="2400" b="1" dirty="0" smtClean="0"/>
              <a:t> 2: </a:t>
            </a:r>
            <a:r>
              <a:rPr lang="en-US" sz="2400" dirty="0" smtClean="0"/>
              <a:t>de </a:t>
            </a:r>
            <a:r>
              <a:rPr lang="en-US" sz="2400" dirty="0" err="1" smtClean="0"/>
              <a:t>rechter</a:t>
            </a:r>
            <a:r>
              <a:rPr lang="en-US" sz="2400" dirty="0" smtClean="0"/>
              <a:t> </a:t>
            </a:r>
            <a:r>
              <a:rPr lang="en-US" sz="2400" dirty="0" err="1" smtClean="0"/>
              <a:t>laat</a:t>
            </a:r>
            <a:r>
              <a:rPr lang="en-US" sz="2400" dirty="0" smtClean="0"/>
              <a:t> </a:t>
            </a:r>
            <a:r>
              <a:rPr lang="en-US" sz="2400" dirty="0" err="1" smtClean="0"/>
              <a:t>bewijsmateriaal</a:t>
            </a:r>
            <a:r>
              <a:rPr lang="en-US" sz="2400" dirty="0" smtClean="0"/>
              <a:t> (data) </a:t>
            </a:r>
            <a:r>
              <a:rPr lang="en-US" sz="2400" dirty="0" err="1" smtClean="0"/>
              <a:t>verzamelen</a:t>
            </a:r>
            <a:r>
              <a:rPr lang="en-US" sz="2400" dirty="0" smtClean="0"/>
              <a:t> door het </a:t>
            </a:r>
            <a:r>
              <a:rPr lang="en-US" sz="2400" dirty="0" err="1" smtClean="0"/>
              <a:t>Openbaar</a:t>
            </a:r>
            <a:r>
              <a:rPr lang="en-US" sz="2400" dirty="0" smtClean="0"/>
              <a:t> </a:t>
            </a:r>
            <a:r>
              <a:rPr lang="en-US" sz="2400" dirty="0" err="1" smtClean="0"/>
              <a:t>Ministerie</a:t>
            </a:r>
            <a:r>
              <a:rPr lang="en-US" sz="2400" dirty="0" smtClean="0"/>
              <a:t>. </a:t>
            </a:r>
            <a:r>
              <a:rPr lang="en-US" sz="2400" dirty="0" err="1" smtClean="0"/>
              <a:t>Daarnaast</a:t>
            </a:r>
            <a:r>
              <a:rPr lang="en-US" sz="2400" dirty="0" smtClean="0"/>
              <a:t> </a:t>
            </a:r>
            <a:r>
              <a:rPr lang="en-US" sz="2400" dirty="0" err="1" smtClean="0"/>
              <a:t>heeft</a:t>
            </a:r>
            <a:r>
              <a:rPr lang="en-US" sz="2400" dirty="0" smtClean="0"/>
              <a:t> de </a:t>
            </a:r>
            <a:r>
              <a:rPr lang="en-US" sz="2400" dirty="0" err="1" smtClean="0"/>
              <a:t>rechter</a:t>
            </a:r>
            <a:r>
              <a:rPr lang="en-US" sz="2400" dirty="0" smtClean="0"/>
              <a:t>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idee</a:t>
            </a:r>
            <a:r>
              <a:rPr lang="en-US" sz="2400" dirty="0" smtClean="0"/>
              <a:t> van wat </a:t>
            </a:r>
            <a:r>
              <a:rPr lang="en-US" sz="2400" dirty="0" err="1" smtClean="0"/>
              <a:t>minimaal</a:t>
            </a:r>
            <a:r>
              <a:rPr lang="en-US" sz="2400" dirty="0" smtClean="0"/>
              <a:t> </a:t>
            </a:r>
            <a:r>
              <a:rPr lang="en-US" sz="2400" dirty="0" err="1" smtClean="0"/>
              <a:t>nodig</a:t>
            </a:r>
            <a:r>
              <a:rPr lang="en-US" sz="2400" dirty="0" smtClean="0"/>
              <a:t> is om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verdachte</a:t>
            </a:r>
            <a:r>
              <a:rPr lang="en-US" sz="2400" dirty="0" smtClean="0"/>
              <a:t> </a:t>
            </a:r>
            <a:r>
              <a:rPr lang="en-US" sz="2400" dirty="0" err="1" smtClean="0"/>
              <a:t>te</a:t>
            </a:r>
            <a:r>
              <a:rPr lang="en-US" sz="2400" dirty="0" smtClean="0"/>
              <a:t> </a:t>
            </a:r>
            <a:r>
              <a:rPr lang="en-US" sz="2400" dirty="0" err="1" smtClean="0"/>
              <a:t>veroordelen</a:t>
            </a:r>
            <a:r>
              <a:rPr lang="en-US" sz="2400" dirty="0" smtClean="0"/>
              <a:t>.</a:t>
            </a: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Camerabeelden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Forensisch</a:t>
            </a:r>
            <a:r>
              <a:rPr lang="en-US" sz="2400" dirty="0" smtClean="0"/>
              <a:t> </a:t>
            </a:r>
            <a:r>
              <a:rPr lang="en-US" sz="2400" dirty="0" err="1" smtClean="0"/>
              <a:t>sporenonderzoek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(</a:t>
            </a:r>
            <a:r>
              <a:rPr lang="en-US" sz="2400" dirty="0" err="1" smtClean="0"/>
              <a:t>Gebrek</a:t>
            </a:r>
            <a:r>
              <a:rPr lang="en-US" sz="2400" dirty="0" smtClean="0"/>
              <a:t> </a:t>
            </a:r>
            <a:r>
              <a:rPr lang="en-US" sz="2400" dirty="0" err="1" smtClean="0"/>
              <a:t>aan</a:t>
            </a:r>
            <a:r>
              <a:rPr lang="en-US" sz="2400" dirty="0" smtClean="0"/>
              <a:t>)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geloofwaardig</a:t>
            </a:r>
            <a:r>
              <a:rPr lang="en-US" sz="2400" dirty="0" smtClean="0"/>
              <a:t> alibi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Psychologisch</a:t>
            </a:r>
            <a:r>
              <a:rPr lang="en-US" sz="2400" dirty="0" smtClean="0"/>
              <a:t> </a:t>
            </a:r>
            <a:r>
              <a:rPr lang="en-US" sz="2400" dirty="0" err="1" smtClean="0"/>
              <a:t>onderzoek</a:t>
            </a:r>
            <a:r>
              <a:rPr lang="en-US" sz="2400" dirty="0" smtClean="0"/>
              <a:t> van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verdachte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Getuigenverklaringen</a:t>
            </a:r>
            <a:endParaRPr lang="en-US" sz="2400" dirty="0"/>
          </a:p>
          <a:p>
            <a:endParaRPr lang="en-US" sz="2400" b="1" dirty="0" smtClean="0"/>
          </a:p>
          <a:p>
            <a:r>
              <a:rPr lang="en-US" sz="2400" b="1" dirty="0" err="1" smtClean="0"/>
              <a:t>Populatie</a:t>
            </a:r>
            <a:r>
              <a:rPr lang="en-US" sz="2400" b="1" dirty="0" smtClean="0"/>
              <a:t>: </a:t>
            </a:r>
            <a:r>
              <a:rPr lang="en-US" sz="2400" dirty="0" err="1" smtClean="0"/>
              <a:t>alle</a:t>
            </a:r>
            <a:r>
              <a:rPr lang="en-US" sz="2400" dirty="0" smtClean="0"/>
              <a:t> </a:t>
            </a:r>
            <a:r>
              <a:rPr lang="en-US" sz="2400" dirty="0" err="1" smtClean="0"/>
              <a:t>mogelijke</a:t>
            </a:r>
            <a:r>
              <a:rPr lang="en-US" sz="2400" dirty="0" smtClean="0"/>
              <a:t> </a:t>
            </a:r>
            <a:r>
              <a:rPr lang="en-US" sz="2400" dirty="0" err="1" smtClean="0"/>
              <a:t>gegevens</a:t>
            </a:r>
            <a:r>
              <a:rPr lang="en-US" sz="2400" dirty="0" smtClean="0"/>
              <a:t> over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verdachte</a:t>
            </a:r>
            <a:r>
              <a:rPr lang="en-US" sz="2400" dirty="0" smtClean="0"/>
              <a:t> </a:t>
            </a:r>
            <a:r>
              <a:rPr lang="en-US" sz="2400" dirty="0" err="1" smtClean="0"/>
              <a:t>rond</a:t>
            </a:r>
            <a:r>
              <a:rPr lang="en-US" sz="2400" dirty="0" smtClean="0"/>
              <a:t> het </a:t>
            </a:r>
            <a:r>
              <a:rPr lang="en-US" sz="2400" dirty="0" err="1" smtClean="0"/>
              <a:t>plaats</a:t>
            </a:r>
            <a:r>
              <a:rPr lang="en-US" sz="2400" dirty="0" smtClean="0"/>
              <a:t> delict</a:t>
            </a:r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243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Metafoor</a:t>
            </a:r>
            <a:r>
              <a:rPr lang="en-US" dirty="0" smtClean="0"/>
              <a:t>: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rechter</a:t>
            </a:r>
            <a:r>
              <a:rPr lang="en-US" dirty="0" smtClean="0"/>
              <a:t> in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strafzaak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683800" cy="4246562"/>
          </a:xfrm>
        </p:spPr>
        <p:txBody>
          <a:bodyPr/>
          <a:lstStyle/>
          <a:p>
            <a:r>
              <a:rPr lang="en-US" sz="2400" b="1" dirty="0" err="1" smtClean="0"/>
              <a:t>Stap</a:t>
            </a:r>
            <a:r>
              <a:rPr lang="en-US" sz="2400" b="1" dirty="0" smtClean="0"/>
              <a:t> 3: </a:t>
            </a:r>
            <a:r>
              <a:rPr lang="en-US" sz="2400" dirty="0" smtClean="0"/>
              <a:t>de </a:t>
            </a:r>
            <a:r>
              <a:rPr lang="en-US" sz="2400" dirty="0" err="1" smtClean="0"/>
              <a:t>rechter</a:t>
            </a:r>
            <a:r>
              <a:rPr lang="en-US" sz="2400" dirty="0" smtClean="0"/>
              <a:t> </a:t>
            </a:r>
            <a:r>
              <a:rPr lang="en-US" sz="2400" dirty="0" err="1" smtClean="0"/>
              <a:t>kwantificeert</a:t>
            </a:r>
            <a:r>
              <a:rPr lang="en-US" sz="2400" dirty="0" smtClean="0"/>
              <a:t> het </a:t>
            </a:r>
            <a:r>
              <a:rPr lang="en-US" sz="2400" dirty="0" err="1" smtClean="0"/>
              <a:t>bewijsmateriaal</a:t>
            </a:r>
            <a:r>
              <a:rPr lang="en-US" sz="2400" dirty="0" smtClean="0"/>
              <a:t> in </a:t>
            </a:r>
            <a:r>
              <a:rPr lang="en-US" sz="2400" dirty="0" err="1" smtClean="0"/>
              <a:t>welke</a:t>
            </a:r>
            <a:r>
              <a:rPr lang="en-US" sz="2400" dirty="0" smtClean="0"/>
              <a:t> mate het </a:t>
            </a:r>
            <a:r>
              <a:rPr lang="en-US" sz="2400" dirty="0" err="1" smtClean="0"/>
              <a:t>belastend</a:t>
            </a:r>
            <a:r>
              <a:rPr lang="en-US" sz="2400" dirty="0" smtClean="0"/>
              <a:t> is. </a:t>
            </a:r>
            <a:r>
              <a:rPr lang="en-US" sz="2400" dirty="0" err="1" smtClean="0"/>
              <a:t>Dit</a:t>
            </a:r>
            <a:r>
              <a:rPr lang="en-US" sz="2400" dirty="0" smtClean="0"/>
              <a:t> </a:t>
            </a:r>
            <a:r>
              <a:rPr lang="en-US" sz="2400" dirty="0" err="1" smtClean="0"/>
              <a:t>resulteert</a:t>
            </a:r>
            <a:r>
              <a:rPr lang="en-US" sz="2400" dirty="0" smtClean="0"/>
              <a:t> in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b="1" dirty="0" err="1" smtClean="0">
                <a:solidFill>
                  <a:schemeClr val="accent1"/>
                </a:solidFill>
              </a:rPr>
              <a:t>toetsingsgrootheid</a:t>
            </a:r>
            <a:endParaRPr lang="en-US" sz="2400" dirty="0" smtClean="0"/>
          </a:p>
          <a:p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aanwezigheid</a:t>
            </a:r>
            <a:r>
              <a:rPr lang="en-US" sz="2400" dirty="0" smtClean="0"/>
              <a:t> van DNA-</a:t>
            </a:r>
            <a:r>
              <a:rPr lang="en-US" sz="2400" dirty="0" err="1" smtClean="0"/>
              <a:t>sporen</a:t>
            </a:r>
            <a:r>
              <a:rPr lang="en-US" sz="2400" dirty="0" smtClean="0"/>
              <a:t> op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plaats</a:t>
            </a:r>
            <a:r>
              <a:rPr lang="en-US" sz="2400" dirty="0" smtClean="0"/>
              <a:t> delict </a:t>
            </a:r>
            <a:r>
              <a:rPr lang="en-US" sz="2400" dirty="0" err="1" smtClean="0"/>
              <a:t>weegt</a:t>
            </a:r>
            <a:r>
              <a:rPr lang="en-US" sz="2400" dirty="0" smtClean="0"/>
              <a:t> </a:t>
            </a:r>
            <a:r>
              <a:rPr lang="en-US" sz="2400" dirty="0" err="1" smtClean="0"/>
              <a:t>zwaarder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detectie</a:t>
            </a:r>
            <a:r>
              <a:rPr lang="en-US" sz="2400" dirty="0" smtClean="0"/>
              <a:t> op </a:t>
            </a:r>
            <a:r>
              <a:rPr lang="en-US" sz="2400" dirty="0" err="1" smtClean="0"/>
              <a:t>camerabeelden</a:t>
            </a:r>
            <a:r>
              <a:rPr lang="en-US" sz="2400" dirty="0" smtClean="0"/>
              <a:t> </a:t>
            </a:r>
            <a:r>
              <a:rPr lang="en-US" sz="2400" dirty="0" err="1" smtClean="0"/>
              <a:t>drie</a:t>
            </a:r>
            <a:r>
              <a:rPr lang="en-US" sz="2400" dirty="0" smtClean="0"/>
              <a:t> </a:t>
            </a:r>
            <a:r>
              <a:rPr lang="en-US" sz="2400" dirty="0" err="1" smtClean="0"/>
              <a:t>straten</a:t>
            </a:r>
            <a:r>
              <a:rPr lang="en-US" sz="2400" dirty="0" smtClean="0"/>
              <a:t> </a:t>
            </a:r>
            <a:r>
              <a:rPr lang="en-US" sz="2400" dirty="0" err="1" smtClean="0"/>
              <a:t>verderop</a:t>
            </a:r>
            <a:endParaRPr lang="en-US" sz="2400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dirty="0" smtClean="0"/>
              <a:t>Op basis van </a:t>
            </a:r>
            <a:r>
              <a:rPr lang="en-US" sz="2400" dirty="0" err="1" smtClean="0"/>
              <a:t>eerdere</a:t>
            </a:r>
            <a:r>
              <a:rPr lang="en-US" sz="2400" dirty="0" smtClean="0"/>
              <a:t> </a:t>
            </a:r>
            <a:r>
              <a:rPr lang="en-US" sz="2400" dirty="0" err="1" smtClean="0"/>
              <a:t>strafzaken</a:t>
            </a:r>
            <a:r>
              <a:rPr lang="en-US" sz="2400" dirty="0" smtClean="0"/>
              <a:t> </a:t>
            </a:r>
            <a:r>
              <a:rPr lang="en-US" sz="2400" dirty="0" err="1" smtClean="0"/>
              <a:t>kan</a:t>
            </a:r>
            <a:r>
              <a:rPr lang="en-US" sz="2400" dirty="0" smtClean="0"/>
              <a:t> met </a:t>
            </a:r>
            <a:r>
              <a:rPr lang="en-US" sz="2400" dirty="0" err="1" smtClean="0"/>
              <a:t>deze</a:t>
            </a:r>
            <a:r>
              <a:rPr lang="en-US" sz="2400" dirty="0" smtClean="0"/>
              <a:t> </a:t>
            </a:r>
            <a:r>
              <a:rPr lang="en-US" sz="2400" dirty="0" err="1" smtClean="0"/>
              <a:t>toetsingsgrootheid</a:t>
            </a:r>
            <a:r>
              <a:rPr lang="en-US" sz="2400" dirty="0" smtClean="0"/>
              <a:t> </a:t>
            </a:r>
            <a:r>
              <a:rPr lang="en-US" sz="2400" dirty="0" err="1" smtClean="0"/>
              <a:t>bepaald</a:t>
            </a:r>
            <a:r>
              <a:rPr lang="en-US" sz="2400" dirty="0" smtClean="0"/>
              <a:t> </a:t>
            </a:r>
            <a:r>
              <a:rPr lang="en-US" sz="2400" dirty="0" err="1" smtClean="0"/>
              <a:t>worden</a:t>
            </a:r>
            <a:r>
              <a:rPr lang="en-US" sz="2400" dirty="0" smtClean="0"/>
              <a:t> hoe </a:t>
            </a:r>
            <a:r>
              <a:rPr lang="en-US" sz="2400" dirty="0" err="1" smtClean="0"/>
              <a:t>waarschijnlijk</a:t>
            </a:r>
            <a:r>
              <a:rPr lang="en-US" sz="2400" dirty="0" smtClean="0"/>
              <a:t> het is of </a:t>
            </a:r>
            <a:r>
              <a:rPr lang="en-US" sz="2400" dirty="0" err="1" smtClean="0"/>
              <a:t>iemand</a:t>
            </a:r>
            <a:r>
              <a:rPr lang="en-US" sz="2400" dirty="0" smtClean="0"/>
              <a:t> </a:t>
            </a:r>
            <a:r>
              <a:rPr lang="en-US" sz="2400" dirty="0" err="1" smtClean="0"/>
              <a:t>schuldig</a:t>
            </a:r>
            <a:r>
              <a:rPr lang="en-US" sz="2400" dirty="0" smtClean="0"/>
              <a:t> is of </a:t>
            </a:r>
            <a:r>
              <a:rPr lang="en-US" sz="2400" dirty="0" err="1" smtClean="0"/>
              <a:t>niet</a:t>
            </a:r>
            <a:r>
              <a:rPr lang="en-US" sz="2400" dirty="0" smtClean="0"/>
              <a:t>.</a:t>
            </a:r>
            <a:endParaRPr lang="en-US" sz="2400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065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14917" y="1265239"/>
            <a:ext cx="10363200" cy="800219"/>
          </a:xfrm>
        </p:spPr>
        <p:txBody>
          <a:bodyPr/>
          <a:lstStyle/>
          <a:p>
            <a:pPr eaLnBrk="1" hangingPunct="1"/>
            <a:r>
              <a:rPr lang="en-US" dirty="0" err="1" smtClean="0"/>
              <a:t>Metafoor</a:t>
            </a:r>
            <a:r>
              <a:rPr lang="en-US" dirty="0" smtClean="0"/>
              <a:t>: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rechter</a:t>
            </a:r>
            <a:r>
              <a:rPr lang="en-US" dirty="0" smtClean="0"/>
              <a:t> in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strafzaak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12800" y="1773238"/>
            <a:ext cx="10683800" cy="4246562"/>
          </a:xfrm>
        </p:spPr>
        <p:txBody>
          <a:bodyPr/>
          <a:lstStyle/>
          <a:p>
            <a:r>
              <a:rPr lang="en-US" sz="2400" b="1" dirty="0" err="1" smtClean="0"/>
              <a:t>Stap</a:t>
            </a:r>
            <a:r>
              <a:rPr lang="en-US" sz="2400" b="1" dirty="0" smtClean="0"/>
              <a:t> 4: </a:t>
            </a:r>
            <a:r>
              <a:rPr lang="en-US" sz="2400" dirty="0" smtClean="0"/>
              <a:t>de </a:t>
            </a:r>
            <a:r>
              <a:rPr lang="en-US" sz="2400" dirty="0" err="1" smtClean="0"/>
              <a:t>rechter</a:t>
            </a:r>
            <a:r>
              <a:rPr lang="en-US" sz="2400" dirty="0" smtClean="0"/>
              <a:t> </a:t>
            </a:r>
            <a:r>
              <a:rPr lang="en-US" sz="2400" dirty="0" err="1" smtClean="0"/>
              <a:t>bekijkt</a:t>
            </a:r>
            <a:r>
              <a:rPr lang="en-US" sz="2400" dirty="0" smtClean="0"/>
              <a:t> </a:t>
            </a:r>
            <a:r>
              <a:rPr lang="en-US" sz="2400" dirty="0" err="1" smtClean="0"/>
              <a:t>aan</a:t>
            </a:r>
            <a:r>
              <a:rPr lang="en-US" sz="2400" dirty="0" smtClean="0"/>
              <a:t> de hand van </a:t>
            </a:r>
            <a:r>
              <a:rPr lang="en-US" sz="2400" dirty="0" err="1" smtClean="0"/>
              <a:t>deze</a:t>
            </a:r>
            <a:r>
              <a:rPr lang="en-US" sz="2400" dirty="0" smtClean="0"/>
              <a:t> </a:t>
            </a:r>
            <a:r>
              <a:rPr lang="en-US" sz="2400" dirty="0" err="1" smtClean="0"/>
              <a:t>kwantitatieve</a:t>
            </a:r>
            <a:r>
              <a:rPr lang="en-US" sz="2400" dirty="0" smtClean="0"/>
              <a:t> </a:t>
            </a:r>
            <a:r>
              <a:rPr lang="en-US" sz="2400" dirty="0" err="1" smtClean="0"/>
              <a:t>maat</a:t>
            </a:r>
            <a:r>
              <a:rPr lang="en-US" sz="2400" dirty="0" smtClean="0"/>
              <a:t> (</a:t>
            </a:r>
            <a:r>
              <a:rPr lang="en-US" sz="2400" b="1" dirty="0" err="1" smtClean="0">
                <a:solidFill>
                  <a:schemeClr val="accent1"/>
                </a:solidFill>
              </a:rPr>
              <a:t>toetsingsgrootheid</a:t>
            </a:r>
            <a:r>
              <a:rPr lang="en-US" sz="2400" dirty="0" smtClean="0">
                <a:solidFill>
                  <a:schemeClr val="tx1"/>
                </a:solidFill>
              </a:rPr>
              <a:t>) of </a:t>
            </a:r>
            <a:r>
              <a:rPr lang="en-US" sz="2400" dirty="0" err="1" smtClean="0">
                <a:solidFill>
                  <a:schemeClr val="tx1"/>
                </a:solidFill>
              </a:rPr>
              <a:t>er</a:t>
            </a:r>
            <a:r>
              <a:rPr lang="en-US" sz="2400" dirty="0" smtClean="0">
                <a:solidFill>
                  <a:schemeClr val="tx1"/>
                </a:solidFill>
              </a:rPr>
              <a:t> is </a:t>
            </a:r>
            <a:r>
              <a:rPr lang="en-US" sz="2400" dirty="0" err="1" smtClean="0">
                <a:solidFill>
                  <a:schemeClr val="tx1"/>
                </a:solidFill>
              </a:rPr>
              <a:t>voldaan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aan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voldoende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bewijs</a:t>
            </a:r>
            <a:r>
              <a:rPr lang="en-US" sz="2400" dirty="0" smtClean="0">
                <a:solidFill>
                  <a:schemeClr val="tx1"/>
                </a:solidFill>
              </a:rPr>
              <a:t> om de </a:t>
            </a:r>
            <a:r>
              <a:rPr lang="en-US" sz="2400" dirty="0" err="1" smtClean="0">
                <a:solidFill>
                  <a:schemeClr val="tx1"/>
                </a:solidFill>
              </a:rPr>
              <a:t>nulhypothese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te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kunnen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verwerpen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</a:rPr>
              <a:t>en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spreekt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een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vonnis</a:t>
            </a:r>
            <a:r>
              <a:rPr lang="en-US" sz="2400" dirty="0" smtClean="0">
                <a:solidFill>
                  <a:schemeClr val="tx1"/>
                </a:solidFill>
              </a:rPr>
              <a:t> (</a:t>
            </a:r>
            <a:r>
              <a:rPr lang="en-US" sz="2400" b="1" dirty="0" err="1" smtClean="0">
                <a:solidFill>
                  <a:schemeClr val="accent1"/>
                </a:solidFill>
              </a:rPr>
              <a:t>beslissing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uit.</a:t>
            </a:r>
            <a:endParaRPr lang="en-US" sz="2400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Mei 2025</a:t>
            </a:r>
            <a:endParaRPr lang="nl-NL" dirty="0"/>
          </a:p>
        </p:txBody>
      </p:sp>
      <p:sp>
        <p:nvSpPr>
          <p:cNvPr id="3" name="AutoShape 2" descr="https://www.mensenrechten.nl/binaries/large/content/gallery/mensenrechten/content-afbeeldingen/toegang-tot-het-recht/rechter-slaat-met-voorzittersha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Strafzaak Peter R. de Vries over: wat ging er aan deze beslissing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2860809"/>
            <a:ext cx="4896544" cy="30627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7529" y="5916479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RijksoverheidSansText" panose="020B0503040202060203" pitchFamily="34" charset="0"/>
              </a:rPr>
              <a:t>https://images.rd.nl/fill/crop:4250:2657:sm/w:1020/plain/https://erdee-prod-bucket-s3-001.ams3.cdn.digitaloceanspaces.com/ANP_457987554_d029c8a487.jpg</a:t>
            </a:r>
          </a:p>
        </p:txBody>
      </p:sp>
    </p:spTree>
    <p:extLst>
      <p:ext uri="{BB962C8B-B14F-4D97-AF65-F5344CB8AC3E}">
        <p14:creationId xmlns:p14="http://schemas.microsoft.com/office/powerpoint/2010/main" val="4011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e">
  <a:themeElements>
    <a:clrScheme name="landmachtNL1 1">
      <a:dk1>
        <a:srgbClr val="000000"/>
      </a:dk1>
      <a:lt1>
        <a:srgbClr val="FFFFFF"/>
      </a:lt1>
      <a:dk2>
        <a:srgbClr val="E17000"/>
      </a:dk2>
      <a:lt2>
        <a:srgbClr val="9ACCD4"/>
      </a:lt2>
      <a:accent1>
        <a:srgbClr val="2494C5"/>
      </a:accent1>
      <a:accent2>
        <a:srgbClr val="9ACCD4"/>
      </a:accent2>
      <a:accent3>
        <a:srgbClr val="FFFFFF"/>
      </a:accent3>
      <a:accent4>
        <a:srgbClr val="000000"/>
      </a:accent4>
      <a:accent5>
        <a:srgbClr val="ACC8DF"/>
      </a:accent5>
      <a:accent6>
        <a:srgbClr val="8BB9C0"/>
      </a:accent6>
      <a:hlink>
        <a:srgbClr val="004228"/>
      </a:hlink>
      <a:folHlink>
        <a:srgbClr val="E17000"/>
      </a:folHlink>
    </a:clrScheme>
    <a:fontScheme name="landmachtNL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andmachtNL1 1">
        <a:dk1>
          <a:srgbClr val="000000"/>
        </a:dk1>
        <a:lt1>
          <a:srgbClr val="FFFFFF"/>
        </a:lt1>
        <a:dk2>
          <a:srgbClr val="E17000"/>
        </a:dk2>
        <a:lt2>
          <a:srgbClr val="9ACCD4"/>
        </a:lt2>
        <a:accent1>
          <a:srgbClr val="2494C5"/>
        </a:accent1>
        <a:accent2>
          <a:srgbClr val="9ACCD4"/>
        </a:accent2>
        <a:accent3>
          <a:srgbClr val="FFFFFF"/>
        </a:accent3>
        <a:accent4>
          <a:srgbClr val="000000"/>
        </a:accent4>
        <a:accent5>
          <a:srgbClr val="ACC8DF"/>
        </a:accent5>
        <a:accent6>
          <a:srgbClr val="8BB9C0"/>
        </a:accent6>
        <a:hlink>
          <a:srgbClr val="004228"/>
        </a:hlink>
        <a:folHlink>
          <a:srgbClr val="E17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e_COMMIT_16-9.potx" id="{1445475F-C680-4984-B289-2F11A48A3D2F}" vid="{C2C83AC2-C8C5-4794-9F5F-E1F5002BF5A0}"/>
    </a:ext>
  </a:extLst>
</a:theme>
</file>

<file path=ppt/theme/theme2.xml><?xml version="1.0" encoding="utf-8"?>
<a:theme xmlns:a="http://schemas.openxmlformats.org/drawingml/2006/main" name="1_Presentatie">
  <a:themeElements>
    <a:clrScheme name="landmachtNL1 1">
      <a:dk1>
        <a:srgbClr val="000000"/>
      </a:dk1>
      <a:lt1>
        <a:srgbClr val="FFFFFF"/>
      </a:lt1>
      <a:dk2>
        <a:srgbClr val="E17000"/>
      </a:dk2>
      <a:lt2>
        <a:srgbClr val="9ACCD4"/>
      </a:lt2>
      <a:accent1>
        <a:srgbClr val="2494C5"/>
      </a:accent1>
      <a:accent2>
        <a:srgbClr val="9ACCD4"/>
      </a:accent2>
      <a:accent3>
        <a:srgbClr val="FFFFFF"/>
      </a:accent3>
      <a:accent4>
        <a:srgbClr val="000000"/>
      </a:accent4>
      <a:accent5>
        <a:srgbClr val="ACC8DF"/>
      </a:accent5>
      <a:accent6>
        <a:srgbClr val="8BB9C0"/>
      </a:accent6>
      <a:hlink>
        <a:srgbClr val="004228"/>
      </a:hlink>
      <a:folHlink>
        <a:srgbClr val="E17000"/>
      </a:folHlink>
    </a:clrScheme>
    <a:fontScheme name="Custom 1">
      <a:majorFont>
        <a:latin typeface="RijksoverheidSansWebText Bold"/>
        <a:ea typeface=""/>
        <a:cs typeface=""/>
      </a:majorFont>
      <a:minorFont>
        <a:latin typeface="RijksoverheidSans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andmachtNL1 1">
        <a:dk1>
          <a:srgbClr val="000000"/>
        </a:dk1>
        <a:lt1>
          <a:srgbClr val="FFFFFF"/>
        </a:lt1>
        <a:dk2>
          <a:srgbClr val="E17000"/>
        </a:dk2>
        <a:lt2>
          <a:srgbClr val="9ACCD4"/>
        </a:lt2>
        <a:accent1>
          <a:srgbClr val="2494C5"/>
        </a:accent1>
        <a:accent2>
          <a:srgbClr val="9ACCD4"/>
        </a:accent2>
        <a:accent3>
          <a:srgbClr val="FFFFFF"/>
        </a:accent3>
        <a:accent4>
          <a:srgbClr val="000000"/>
        </a:accent4>
        <a:accent5>
          <a:srgbClr val="ACC8DF"/>
        </a:accent5>
        <a:accent6>
          <a:srgbClr val="8BB9C0"/>
        </a:accent6>
        <a:hlink>
          <a:srgbClr val="004228"/>
        </a:hlink>
        <a:folHlink>
          <a:srgbClr val="E17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e_COMMIT_16-9.potx" id="{1445475F-C680-4984-B289-2F11A48A3D2F}" vid="{C2C83AC2-C8C5-4794-9F5F-E1F5002BF5A0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Tijdelijk_bestand_Presentatie_DOSCO_16-9 (1)</Template>
  <TotalTime>0</TotalTime>
  <Words>2433</Words>
  <Application>Microsoft Office PowerPoint</Application>
  <PresentationFormat>Widescreen</PresentationFormat>
  <Paragraphs>356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Cambria Math</vt:lpstr>
      <vt:lpstr>RijksoverheidSansHeadingTT</vt:lpstr>
      <vt:lpstr>RijksoverheidSansText</vt:lpstr>
      <vt:lpstr>RijksoverheidSansWebText Bold</vt:lpstr>
      <vt:lpstr>Verdana</vt:lpstr>
      <vt:lpstr>Presentatie</vt:lpstr>
      <vt:lpstr>1_Presentatie</vt:lpstr>
      <vt:lpstr>Statistiek: college 9</vt:lpstr>
      <vt:lpstr>Vorige week</vt:lpstr>
      <vt:lpstr>Leerdoelen </vt:lpstr>
      <vt:lpstr>Metafoor: een rechter in een strafzaak </vt:lpstr>
      <vt:lpstr>Metafoor: een rechter in een strafzaak </vt:lpstr>
      <vt:lpstr>Metafoor: een rechter in een strafzaak </vt:lpstr>
      <vt:lpstr>Metafoor: een rechter in een strafzaak </vt:lpstr>
      <vt:lpstr>Metafoor: een rechter in een strafzaak </vt:lpstr>
      <vt:lpstr>Metafoor: een rechter in een strafzaak </vt:lpstr>
      <vt:lpstr>Metafoor: type-I en type-II fouten</vt:lpstr>
      <vt:lpstr>Metafoor: type-I en type-II fouten</vt:lpstr>
      <vt:lpstr>Onderscheidend vermogen</vt:lpstr>
      <vt:lpstr>Onderscheidend vermogen</vt:lpstr>
      <vt:lpstr>Hypothesetoets</vt:lpstr>
      <vt:lpstr>Voorbeeld: besluitvorming in anti-submarine warfare (ASW)</vt:lpstr>
      <vt:lpstr>Voorbeeld: besluitvorming in anti-submarine warfare (ASW)</vt:lpstr>
      <vt:lpstr>Voorbeeld: besluitvorming in anti-submarine warfare (ASW)</vt:lpstr>
      <vt:lpstr>Voorbeeld: besluitvorming in anti-submarine warfare (ASW)</vt:lpstr>
      <vt:lpstr>Voorbeeld: besluitvorming in anti-submarine warfare (ASW)</vt:lpstr>
      <vt:lpstr>Voorbeeld: besluitvorming in anti-submarine warfare (ASW)</vt:lpstr>
      <vt:lpstr>Voorbeeld: besluitvorming in anti-submarine warfare (ASW)</vt:lpstr>
      <vt:lpstr>Voorbeeld: besluitvorming in anti-submarine warfare (ASW)</vt:lpstr>
      <vt:lpstr>Type-I en type-II fouten</vt:lpstr>
      <vt:lpstr>Onderscheidend vermogen van een hypothesetoets</vt:lpstr>
      <vt:lpstr>Type-I en type-II fouten</vt:lpstr>
      <vt:lpstr>Samenvatting</vt:lpstr>
    </vt:vector>
  </TitlesOfParts>
  <Company>Ministerie van Defensie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Statistiek</dc:title>
  <dc:creator>Blom, DAMP, Dr. ir., DOSCO/NLDA/FMW/CG MTW</dc:creator>
  <cp:lastModifiedBy>Blom, DAMP, Dr. ir., DOSCO/NLDA/FMW/CG MTW</cp:lastModifiedBy>
  <cp:revision>115</cp:revision>
  <cp:lastPrinted>2011-09-21T07:52:24Z</cp:lastPrinted>
  <dcterms:created xsi:type="dcterms:W3CDTF">2024-11-25T09:45:08Z</dcterms:created>
  <dcterms:modified xsi:type="dcterms:W3CDTF">2025-04-18T14:46:57Z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eur">
    <vt:lpwstr>Auteur</vt:lpwstr>
  </property>
  <property fmtid="{D5CDD505-2E9C-101B-9397-08002B2CF9AE}" pid="3" name="Functie">
    <vt:lpwstr>Functie</vt:lpwstr>
  </property>
  <property fmtid="{D5CDD505-2E9C-101B-9397-08002B2CF9AE}" pid="4" name="Titel">
    <vt:lpwstr>Titel</vt:lpwstr>
  </property>
  <property fmtid="{D5CDD505-2E9C-101B-9397-08002B2CF9AE}" pid="5" name="Subtitel">
    <vt:lpwstr>Subtitel</vt:lpwstr>
  </property>
  <property fmtid="{D5CDD505-2E9C-101B-9397-08002B2CF9AE}" pid="6" name="Afdeling">
    <vt:lpwstr>Afdeling</vt:lpwstr>
  </property>
  <property fmtid="{D5CDD505-2E9C-101B-9397-08002B2CF9AE}" pid="7" name="Merking">
    <vt:lpwstr>Merking</vt:lpwstr>
  </property>
  <property fmtid="{D5CDD505-2E9C-101B-9397-08002B2CF9AE}" pid="8" name="Rubricering">
    <vt:lpwstr>Rubricering</vt:lpwstr>
  </property>
  <property fmtid="{D5CDD505-2E9C-101B-9397-08002B2CF9AE}" pid="9" name="Datum">
    <vt:filetime>1999-12-31T22:00:00Z</vt:filetime>
  </property>
</Properties>
</file>